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457" r:id="rId2"/>
    <p:sldId id="451" r:id="rId3"/>
    <p:sldId id="455" r:id="rId4"/>
    <p:sldId id="448" r:id="rId5"/>
    <p:sldId id="456" r:id="rId6"/>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pos="126">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0"/>
    <a:srgbClr val="99D6EC"/>
    <a:srgbClr val="FF5A00"/>
    <a:srgbClr val="0064C8"/>
    <a:srgbClr val="B197D3"/>
    <a:srgbClr val="FFBE3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0" autoAdjust="0"/>
    <p:restoredTop sz="95673" autoAdjust="0"/>
  </p:normalViewPr>
  <p:slideViewPr>
    <p:cSldViewPr>
      <p:cViewPr varScale="1">
        <p:scale>
          <a:sx n="93" d="100"/>
          <a:sy n="93" d="100"/>
        </p:scale>
        <p:origin x="308" y="60"/>
      </p:cViewPr>
      <p:guideLst>
        <p:guide orient="horz" pos="414"/>
        <p:guide pos="126"/>
      </p:guideLst>
    </p:cSldViewPr>
  </p:slideViewPr>
  <p:outlineViewPr>
    <p:cViewPr>
      <p:scale>
        <a:sx n="33" d="100"/>
        <a:sy n="33" d="100"/>
      </p:scale>
      <p:origin x="0" y="7668"/>
    </p:cViewPr>
  </p:outlineViewPr>
  <p:notesTextViewPr>
    <p:cViewPr>
      <p:scale>
        <a:sx n="1" d="1"/>
        <a:sy n="1" d="1"/>
      </p:scale>
      <p:origin x="0" y="0"/>
    </p:cViewPr>
  </p:notesTextViewPr>
  <p:sorterViewPr>
    <p:cViewPr>
      <p:scale>
        <a:sx n="150" d="100"/>
        <a:sy n="150" d="100"/>
      </p:scale>
      <p:origin x="0" y="-1632"/>
    </p:cViewPr>
  </p:sorterViewPr>
  <p:notesViewPr>
    <p:cSldViewPr>
      <p:cViewPr>
        <p:scale>
          <a:sx n="90" d="100"/>
          <a:sy n="90" d="100"/>
        </p:scale>
        <p:origin x="2300" y="-71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kumimoji="1" lang="ja-JP" altLang="en-US" sz="1400" dirty="0" smtClean="0">
                <a:latin typeface="ＭＳ Ｐゴシック" pitchFamily="50" charset="-128"/>
                <a:ea typeface="ＭＳ Ｐゴシック" pitchFamily="50" charset="-128"/>
              </a:rPr>
              <a:t>機密性○</a:t>
            </a:r>
            <a:endParaRPr kumimoji="1" lang="ja-JP" altLang="en-US" sz="1400" dirty="0">
              <a:latin typeface="ＭＳ Ｐゴシック" pitchFamily="50" charset="-128"/>
              <a:ea typeface="ＭＳ Ｐゴシック" pitchFamily="50" charset="-128"/>
            </a:endParaRP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400">
                <a:latin typeface="ＭＳ Ｐゴシック" pitchFamily="50" charset="-128"/>
                <a:ea typeface="ＭＳ Ｐゴシック" pitchFamily="50" charset="-128"/>
              </a:defRPr>
            </a:lvl1pPr>
          </a:lstStyle>
          <a:p>
            <a:r>
              <a:rPr lang="ja-JP" altLang="en-US" dirty="0" smtClean="0"/>
              <a:t>機密性○</a:t>
            </a:r>
            <a:endParaRPr lang="en-US" altLang="ja-JP" dirty="0" smtClean="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■卓上型拡大読書器　※視覚障害</a:t>
            </a:r>
          </a:p>
          <a:p>
            <a:r>
              <a:rPr kumimoji="1" lang="ja-JP" altLang="ja-JP" sz="1200" kern="1200" dirty="0" smtClean="0">
                <a:solidFill>
                  <a:schemeClr val="tx1"/>
                </a:solidFill>
                <a:effectLst/>
                <a:latin typeface="+mn-lt"/>
                <a:ea typeface="+mn-ea"/>
                <a:cs typeface="+mn-cs"/>
              </a:rPr>
              <a:t>　　　カメラで撮影した映像をモニタに大きく表示する読書専用のビデオ機器</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■画面読み上げソフト　※視覚障害</a:t>
            </a:r>
          </a:p>
          <a:p>
            <a:r>
              <a:rPr kumimoji="1" lang="ja-JP" altLang="ja-JP" sz="1200" kern="1200" dirty="0" smtClean="0">
                <a:solidFill>
                  <a:schemeClr val="tx1"/>
                </a:solidFill>
                <a:effectLst/>
                <a:latin typeface="+mn-lt"/>
                <a:ea typeface="+mn-ea"/>
                <a:cs typeface="+mn-cs"/>
              </a:rPr>
              <a:t>　　　画面に表示された情報を音声で読み上げるソフトウェア（操作支援も可能？？）</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■筆談支援機器　※聴覚障害</a:t>
            </a:r>
          </a:p>
          <a:p>
            <a:r>
              <a:rPr kumimoji="1" lang="ja-JP" altLang="ja-JP" sz="1200" kern="1200" dirty="0" smtClean="0">
                <a:solidFill>
                  <a:schemeClr val="tx1"/>
                </a:solidFill>
                <a:effectLst/>
                <a:latin typeface="+mn-lt"/>
                <a:ea typeface="+mn-ea"/>
                <a:cs typeface="+mn-cs"/>
              </a:rPr>
              <a:t>　　　磁気式メッセージボード。マグネットペンで書いてワンタッチで消去することで、繰り返し使用できる</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■ノイズキャンセリング耳栓　※聴覚過敏（発達障害に多い）</a:t>
            </a:r>
          </a:p>
          <a:p>
            <a:r>
              <a:rPr kumimoji="1" lang="ja-JP" altLang="ja-JP" sz="1200" kern="1200" dirty="0" smtClean="0">
                <a:solidFill>
                  <a:schemeClr val="tx1"/>
                </a:solidFill>
                <a:effectLst/>
                <a:latin typeface="+mn-lt"/>
                <a:ea typeface="+mn-ea"/>
                <a:cs typeface="+mn-cs"/>
              </a:rPr>
              <a:t>　　　騒音と逆位相の音波を発することで音波を打ち消すもの（耳栓とうかイヤホン？？）</a:t>
            </a:r>
          </a:p>
          <a:p>
            <a:endParaRPr kumimoji="1" lang="ja-JP" altLang="en-US" dirty="0"/>
          </a:p>
        </p:txBody>
      </p:sp>
      <p:sp>
        <p:nvSpPr>
          <p:cNvPr id="4" name="日付プレースホルダー 3"/>
          <p:cNvSpPr>
            <a:spLocks noGrp="1"/>
          </p:cNvSpPr>
          <p:nvPr>
            <p:ph type="dt" idx="10"/>
          </p:nvPr>
        </p:nvSpPr>
        <p:spPr/>
        <p:txBody>
          <a:bodyPr/>
          <a:lstStyle/>
          <a:p>
            <a:r>
              <a:rPr lang="ja-JP" altLang="en-US" smtClean="0"/>
              <a:t>機密性○</a:t>
            </a:r>
            <a:endParaRPr lang="en-US" altLang="ja-JP" dirty="0" smtClean="0"/>
          </a:p>
        </p:txBody>
      </p:sp>
    </p:spTree>
    <p:extLst>
      <p:ext uri="{BB962C8B-B14F-4D97-AF65-F5344CB8AC3E}">
        <p14:creationId xmlns:p14="http://schemas.microsoft.com/office/powerpoint/2010/main" val="53706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■卓上型拡大読書器　※視覚障害</a:t>
            </a:r>
          </a:p>
          <a:p>
            <a:r>
              <a:rPr kumimoji="1" lang="ja-JP" altLang="ja-JP" sz="1200" kern="1200" dirty="0" smtClean="0">
                <a:solidFill>
                  <a:schemeClr val="tx1"/>
                </a:solidFill>
                <a:effectLst/>
                <a:latin typeface="+mn-lt"/>
                <a:ea typeface="+mn-ea"/>
                <a:cs typeface="+mn-cs"/>
              </a:rPr>
              <a:t>　　　カメラで撮影した映像をモニタに大きく表示する読書専用のビデオ機器</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■画面読み上げソフト　※視覚障害</a:t>
            </a:r>
          </a:p>
          <a:p>
            <a:r>
              <a:rPr kumimoji="1" lang="ja-JP" altLang="ja-JP" sz="1200" kern="1200" dirty="0" smtClean="0">
                <a:solidFill>
                  <a:schemeClr val="tx1"/>
                </a:solidFill>
                <a:effectLst/>
                <a:latin typeface="+mn-lt"/>
                <a:ea typeface="+mn-ea"/>
                <a:cs typeface="+mn-cs"/>
              </a:rPr>
              <a:t>　　　画面に表示された情報を音声で読み上げるソフトウェア（操作支援も可能？？）</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■筆談支援機器　※聴覚障害</a:t>
            </a:r>
          </a:p>
          <a:p>
            <a:r>
              <a:rPr kumimoji="1" lang="ja-JP" altLang="ja-JP" sz="1200" kern="1200" dirty="0" smtClean="0">
                <a:solidFill>
                  <a:schemeClr val="tx1"/>
                </a:solidFill>
                <a:effectLst/>
                <a:latin typeface="+mn-lt"/>
                <a:ea typeface="+mn-ea"/>
                <a:cs typeface="+mn-cs"/>
              </a:rPr>
              <a:t>　　　磁気式メッセージボード。マグネットペンで書いてワンタッチで消去することで、繰り返し使用できる</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■ノイズキャンセリング耳栓　※聴覚過敏（発達障害に多い）</a:t>
            </a:r>
          </a:p>
          <a:p>
            <a:r>
              <a:rPr kumimoji="1" lang="ja-JP" altLang="ja-JP" sz="1200" kern="1200" dirty="0" smtClean="0">
                <a:solidFill>
                  <a:schemeClr val="tx1"/>
                </a:solidFill>
                <a:effectLst/>
                <a:latin typeface="+mn-lt"/>
                <a:ea typeface="+mn-ea"/>
                <a:cs typeface="+mn-cs"/>
              </a:rPr>
              <a:t>　　　騒音と逆位相の音波を発することで音波を打ち消すもの（耳栓とうかイヤホン？？）</a:t>
            </a:r>
          </a:p>
          <a:p>
            <a:endParaRPr kumimoji="1" lang="ja-JP" altLang="en-US" dirty="0"/>
          </a:p>
        </p:txBody>
      </p:sp>
      <p:sp>
        <p:nvSpPr>
          <p:cNvPr id="4" name="日付プレースホルダー 3"/>
          <p:cNvSpPr>
            <a:spLocks noGrp="1"/>
          </p:cNvSpPr>
          <p:nvPr>
            <p:ph type="dt" idx="10"/>
          </p:nvPr>
        </p:nvSpPr>
        <p:spPr/>
        <p:txBody>
          <a:bodyPr/>
          <a:lstStyle/>
          <a:p>
            <a:r>
              <a:rPr lang="ja-JP" altLang="en-US" smtClean="0"/>
              <a:t>機密性○</a:t>
            </a:r>
            <a:endParaRPr lang="en-US" altLang="ja-JP" dirty="0" smtClean="0"/>
          </a:p>
        </p:txBody>
      </p:sp>
    </p:spTree>
    <p:extLst>
      <p:ext uri="{BB962C8B-B14F-4D97-AF65-F5344CB8AC3E}">
        <p14:creationId xmlns:p14="http://schemas.microsoft.com/office/powerpoint/2010/main" val="121797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1485900" y="4653136"/>
            <a:ext cx="6934200" cy="1255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AC438EED-0542-4C86-A18B-4CD095A08138}" type="datetime1">
              <a:rPr kumimoji="1" lang="ja-JP" altLang="en-US" smtClean="0"/>
              <a:t>2018/11/22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0666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
        <p:nvSpPr>
          <p:cNvPr id="4" name="日付プレースホルダー 3"/>
          <p:cNvSpPr>
            <a:spLocks noGrp="1"/>
          </p:cNvSpPr>
          <p:nvPr>
            <p:ph type="dt" sz="half" idx="10"/>
          </p:nvPr>
        </p:nvSpPr>
        <p:spPr/>
        <p:txBody>
          <a:bodyPr/>
          <a:lstStyle/>
          <a:p>
            <a:fld id="{7157FD6B-AACB-4FB5-A82B-515F0D3C0BFC}" type="datetime1">
              <a:rPr kumimoji="1" lang="ja-JP" altLang="en-US" smtClean="0"/>
              <a:t>2018/11/22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2018/11/22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298952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7702473-496F-4EA5-8617-C076904D98E0}" type="datetime1">
              <a:rPr lang="ja-JP" altLang="en-US" smtClean="0"/>
              <a:t>2018/11/22</a:t>
            </a:fld>
            <a:endParaRPr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0973" b="-1"/>
          <a:stretch/>
        </p:blipFill>
        <p:spPr bwMode="auto">
          <a:xfrm>
            <a:off x="4734" y="1072"/>
            <a:ext cx="9901267" cy="14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hasCustomPrompt="1"/>
          </p:nvPr>
        </p:nvSpPr>
        <p:spPr>
          <a:xfrm>
            <a:off x="1393440"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
        <p:nvSpPr>
          <p:cNvPr id="4" name="日付プレースホルダー 3"/>
          <p:cNvSpPr>
            <a:spLocks noGrp="1"/>
          </p:cNvSpPr>
          <p:nvPr>
            <p:ph type="dt" sz="half" idx="10"/>
          </p:nvPr>
        </p:nvSpPr>
        <p:spPr/>
        <p:txBody>
          <a:bodyPr/>
          <a:lstStyle/>
          <a:p>
            <a:fld id="{7157FD6B-AACB-4FB5-A82B-515F0D3C0BFC}" type="datetime1">
              <a:rPr kumimoji="1" lang="ja-JP" altLang="en-US" smtClean="0"/>
              <a:t>2018/11/22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22810844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02473-496F-4EA5-8617-C076904D98E0}" type="datetime1">
              <a:rPr lang="ja-JP" altLang="en-US" smtClean="0"/>
              <a:t>2018/11/22</a:t>
            </a:fld>
            <a:endParaRPr lang="ja-JP" altLang="en-US" dirty="0"/>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47438905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5" y="274638"/>
            <a:ext cx="9469499" cy="382587"/>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00024" y="800708"/>
            <a:ext cx="9469499" cy="1210689"/>
          </a:xfrm>
          <a:prstGeom prst="rect">
            <a:avLst/>
          </a:prstGeom>
          <a:noFill/>
        </p:spPr>
        <p:txBody>
          <a:bodyPr vert="horz" wrap="square" lIns="216000" tIns="108000" rIns="216000" bIns="108000" rtlCol="0">
            <a:sp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p:txBody>
      </p:sp>
      <p:sp>
        <p:nvSpPr>
          <p:cNvPr id="4" name="日付プレースホルダー 3"/>
          <p:cNvSpPr>
            <a:spLocks noGrp="1"/>
          </p:cNvSpPr>
          <p:nvPr>
            <p:ph type="dt" sz="half" idx="2"/>
          </p:nvPr>
        </p:nvSpPr>
        <p:spPr>
          <a:xfrm>
            <a:off x="-10695" y="6520260"/>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7702473-496F-4EA5-8617-C076904D98E0}" type="datetime1">
              <a:rPr lang="ja-JP" altLang="en-US" smtClean="0"/>
              <a:t>2018/11/22</a:t>
            </a:fld>
            <a:endParaRPr lang="ja-JP" altLang="en-US" dirty="0"/>
          </a:p>
        </p:txBody>
      </p:sp>
      <p:sp>
        <p:nvSpPr>
          <p:cNvPr id="5" name="フッター プレースホルダー 4"/>
          <p:cNvSpPr>
            <a:spLocks noGrp="1"/>
          </p:cNvSpPr>
          <p:nvPr>
            <p:ph type="ftr" sz="quarter" idx="3"/>
          </p:nvPr>
        </p:nvSpPr>
        <p:spPr>
          <a:xfrm>
            <a:off x="3392827" y="6525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5"/>
            <a:ext cx="2311400"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 id="2147483674" r:id="rId4"/>
    <p:sldLayoutId id="2147483677" r:id="rId5"/>
    <p:sldLayoutId id="2147483678" r:id="rId6"/>
  </p:sldLayoutIdLst>
  <p:timing>
    <p:tnLst>
      <p:par>
        <p:cTn id="1" dur="indefinite" restart="never" nodeType="tmRoot"/>
      </p:par>
    </p:tnLst>
  </p:timing>
  <p:hf hdr="0" ftr="0" dt="0"/>
  <p:txStyles>
    <p:title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meti.go.jp/information/recruit/cr30606aj.html" TargetMode="External"/><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hyperlink" Target="http://www.meti.go.jp/information/recruit/others/senkousaiyou/senko_shogai.html"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1" y="0"/>
            <a:ext cx="9906000" cy="692696"/>
          </a:xfrm>
          <a:solidFill>
            <a:srgbClr val="0098D0"/>
          </a:solidFill>
        </p:spPr>
        <p:txBody>
          <a:bodyPr>
            <a:normAutofit fontScale="90000"/>
          </a:bodyPr>
          <a:lstStyle/>
          <a:p>
            <a:pPr algn="ctr"/>
            <a:r>
              <a:rPr lang="ja-JP" altLang="en-US" sz="4000" dirty="0" smtClean="0">
                <a:solidFill>
                  <a:schemeClr val="bg1"/>
                </a:solidFill>
              </a:rPr>
              <a:t>経済産業省の</a:t>
            </a:r>
            <a:r>
              <a:rPr lang="en-US" altLang="ja-JP" sz="4000" dirty="0" smtClean="0">
                <a:solidFill>
                  <a:schemeClr val="bg1"/>
                </a:solidFill>
              </a:rPr>
              <a:t>Mission</a:t>
            </a:r>
            <a:endParaRPr lang="ja-JP" altLang="en-US" dirty="0" smtClean="0">
              <a:solidFill>
                <a:schemeClr val="bg1"/>
              </a:solidFill>
            </a:endParaRPr>
          </a:p>
        </p:txBody>
      </p:sp>
      <p:sp>
        <p:nvSpPr>
          <p:cNvPr id="3" name="正方形/長方形 2"/>
          <p:cNvSpPr/>
          <p:nvPr/>
        </p:nvSpPr>
        <p:spPr>
          <a:xfrm>
            <a:off x="488504" y="4172608"/>
            <a:ext cx="1120161" cy="5570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800" dirty="0" smtClean="0">
                <a:solidFill>
                  <a:schemeClr val="tx1"/>
                </a:solidFill>
              </a:rPr>
              <a:t>手段</a:t>
            </a:r>
            <a:endParaRPr lang="ja-JP" altLang="en-US" sz="2800" dirty="0">
              <a:solidFill>
                <a:schemeClr val="tx1"/>
              </a:solidFill>
            </a:endParaRPr>
          </a:p>
        </p:txBody>
      </p:sp>
      <p:sp>
        <p:nvSpPr>
          <p:cNvPr id="12" name="円/楕円 11"/>
          <p:cNvSpPr/>
          <p:nvPr/>
        </p:nvSpPr>
        <p:spPr>
          <a:xfrm>
            <a:off x="5179749" y="1471136"/>
            <a:ext cx="4680000" cy="1440000"/>
          </a:xfrm>
          <a:prstGeom prst="ellipse">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ja-JP" altLang="en-US" sz="3600" dirty="0" smtClean="0"/>
              <a:t>通商・貿易</a:t>
            </a:r>
          </a:p>
          <a:p>
            <a:pPr algn="ctr"/>
            <a:r>
              <a:rPr kumimoji="1" lang="ja-JP" altLang="en-US" dirty="0" smtClean="0"/>
              <a:t>ＥＰＡ、ＴＰＰ、インフラ輸出</a:t>
            </a:r>
            <a:endParaRPr kumimoji="1" lang="en-US" altLang="ja-JP" dirty="0" smtClean="0"/>
          </a:p>
          <a:p>
            <a:pPr algn="ctr"/>
            <a:r>
              <a:rPr lang="ja-JP" altLang="en-US" dirty="0" smtClean="0"/>
              <a:t>新興国戦略、ルール形成</a:t>
            </a:r>
            <a:endParaRPr lang="en-US" altLang="ja-JP" dirty="0" smtClean="0"/>
          </a:p>
          <a:p>
            <a:pPr algn="ctr"/>
            <a:r>
              <a:rPr lang="ja-JP" altLang="en-US" dirty="0" smtClean="0"/>
              <a:t>戦略・・</a:t>
            </a:r>
            <a:r>
              <a:rPr lang="ja-JP" altLang="en-US" dirty="0"/>
              <a:t>・</a:t>
            </a:r>
            <a:endParaRPr kumimoji="1" lang="ja-JP" altLang="en-US" dirty="0"/>
          </a:p>
        </p:txBody>
      </p:sp>
      <p:sp>
        <p:nvSpPr>
          <p:cNvPr id="4" name="円/楕円 3"/>
          <p:cNvSpPr/>
          <p:nvPr/>
        </p:nvSpPr>
        <p:spPr>
          <a:xfrm>
            <a:off x="74775" y="1471136"/>
            <a:ext cx="4680520" cy="14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600" dirty="0" smtClean="0"/>
              <a:t>産業政策</a:t>
            </a:r>
            <a:endParaRPr kumimoji="1" lang="en-US" altLang="ja-JP" sz="3600" dirty="0" smtClean="0"/>
          </a:p>
          <a:p>
            <a:pPr algn="ctr"/>
            <a:r>
              <a:rPr lang="ja-JP" altLang="en-US" dirty="0" smtClean="0"/>
              <a:t>人工知能、</a:t>
            </a:r>
            <a:r>
              <a:rPr lang="en-US" altLang="ja-JP" dirty="0" err="1" smtClean="0"/>
              <a:t>IoT</a:t>
            </a:r>
            <a:r>
              <a:rPr lang="ja-JP" altLang="en-US" dirty="0" err="1" smtClean="0"/>
              <a:t>、</a:t>
            </a:r>
            <a:r>
              <a:rPr kumimoji="1" lang="ja-JP" altLang="en-US" dirty="0" smtClean="0"/>
              <a:t>ヘルスケア</a:t>
            </a:r>
            <a:endParaRPr lang="en-US" altLang="ja-JP" dirty="0"/>
          </a:p>
          <a:p>
            <a:pPr algn="ctr"/>
            <a:r>
              <a:rPr kumimoji="1" lang="ja-JP" altLang="en-US" dirty="0" smtClean="0"/>
              <a:t>コンテンツ、中小企業、</a:t>
            </a:r>
            <a:endParaRPr kumimoji="1" lang="en-US" altLang="ja-JP" dirty="0" smtClean="0"/>
          </a:p>
          <a:p>
            <a:pPr algn="ctr"/>
            <a:r>
              <a:rPr kumimoji="1" lang="ja-JP" altLang="en-US" dirty="0" smtClean="0"/>
              <a:t>産業構造・・</a:t>
            </a:r>
            <a:endParaRPr kumimoji="1" lang="ja-JP" altLang="en-US" dirty="0"/>
          </a:p>
        </p:txBody>
      </p:sp>
      <p:sp>
        <p:nvSpPr>
          <p:cNvPr id="9" name="円/楕円 8"/>
          <p:cNvSpPr/>
          <p:nvPr/>
        </p:nvSpPr>
        <p:spPr>
          <a:xfrm>
            <a:off x="2448070" y="2701898"/>
            <a:ext cx="5052553" cy="144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dirty="0" smtClean="0"/>
              <a:t>資源・エネルギー</a:t>
            </a:r>
          </a:p>
          <a:p>
            <a:pPr algn="ctr"/>
            <a:r>
              <a:rPr lang="ja-JP" altLang="en-US" sz="2000" dirty="0" smtClean="0"/>
              <a:t>電力自由化、新エネ・省エネ</a:t>
            </a:r>
            <a:endParaRPr lang="en-US" altLang="ja-JP" sz="2000" dirty="0" smtClean="0"/>
          </a:p>
          <a:p>
            <a:pPr algn="ctr"/>
            <a:r>
              <a:rPr lang="ja-JP" altLang="en-US" sz="2000" dirty="0" smtClean="0"/>
              <a:t>原発、</a:t>
            </a:r>
            <a:r>
              <a:rPr kumimoji="1" lang="ja-JP" altLang="en-US" sz="2000" dirty="0" smtClean="0"/>
              <a:t>資源外交・・</a:t>
            </a:r>
            <a:endParaRPr kumimoji="1" lang="ja-JP" altLang="en-US" sz="2000" dirty="0"/>
          </a:p>
        </p:txBody>
      </p:sp>
      <p:sp>
        <p:nvSpPr>
          <p:cNvPr id="2" name="テキスト ボックス 1"/>
          <p:cNvSpPr txBox="1"/>
          <p:nvPr/>
        </p:nvSpPr>
        <p:spPr>
          <a:xfrm>
            <a:off x="484467" y="4726615"/>
            <a:ext cx="3888432" cy="2246769"/>
          </a:xfrm>
          <a:prstGeom prst="rect">
            <a:avLst/>
          </a:prstGeom>
          <a:noFill/>
        </p:spPr>
        <p:txBody>
          <a:bodyPr wrap="square" rtlCol="0">
            <a:spAutoFit/>
          </a:bodyPr>
          <a:lstStyle/>
          <a:p>
            <a:r>
              <a:rPr lang="ja-JP" altLang="en-US" sz="2800" dirty="0"/>
              <a:t>・経済</a:t>
            </a:r>
            <a:r>
              <a:rPr lang="ja-JP" altLang="en-US" sz="2800" dirty="0" smtClean="0"/>
              <a:t>成長</a:t>
            </a:r>
            <a:endParaRPr lang="en-US" altLang="ja-JP" sz="2800" dirty="0" smtClean="0"/>
          </a:p>
          <a:p>
            <a:r>
              <a:rPr lang="ja-JP" altLang="en-US" sz="2800" dirty="0" smtClean="0"/>
              <a:t>・産業競争力の強化</a:t>
            </a:r>
            <a:endParaRPr lang="en-US" altLang="ja-JP" sz="2800" dirty="0" smtClean="0"/>
          </a:p>
          <a:p>
            <a:r>
              <a:rPr kumimoji="1" lang="ja-JP" altLang="en-US" sz="2800" dirty="0" smtClean="0"/>
              <a:t>・イノベーション</a:t>
            </a:r>
            <a:endParaRPr kumimoji="1" lang="en-US" altLang="ja-JP" sz="2800" dirty="0" smtClean="0"/>
          </a:p>
          <a:p>
            <a:r>
              <a:rPr lang="ja-JP" altLang="en-US" sz="2800" dirty="0" smtClean="0"/>
              <a:t>・世界の富の取り込み</a:t>
            </a:r>
            <a:endParaRPr lang="en-US" altLang="ja-JP" sz="2800" dirty="0" smtClean="0"/>
          </a:p>
          <a:p>
            <a:r>
              <a:rPr lang="ja-JP" altLang="en-US" sz="2800" dirty="0" smtClean="0"/>
              <a:t>・エネルギー安定供給</a:t>
            </a:r>
            <a:endParaRPr lang="en-US" altLang="ja-JP" sz="2800" dirty="0" smtClean="0"/>
          </a:p>
        </p:txBody>
      </p:sp>
      <p:sp>
        <p:nvSpPr>
          <p:cNvPr id="5" name="右矢印 4"/>
          <p:cNvSpPr/>
          <p:nvPr/>
        </p:nvSpPr>
        <p:spPr>
          <a:xfrm>
            <a:off x="4208277" y="5103475"/>
            <a:ext cx="888739" cy="1152128"/>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529064" y="4172608"/>
            <a:ext cx="1120161" cy="5570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800" dirty="0">
                <a:solidFill>
                  <a:schemeClr val="tx1"/>
                </a:solidFill>
              </a:rPr>
              <a:t>目的</a:t>
            </a:r>
          </a:p>
        </p:txBody>
      </p:sp>
      <p:sp>
        <p:nvSpPr>
          <p:cNvPr id="15" name="テキスト ボックス 14"/>
          <p:cNvSpPr txBox="1"/>
          <p:nvPr/>
        </p:nvSpPr>
        <p:spPr>
          <a:xfrm>
            <a:off x="5573776" y="4889795"/>
            <a:ext cx="4032448" cy="1954381"/>
          </a:xfrm>
          <a:prstGeom prst="rect">
            <a:avLst/>
          </a:prstGeom>
          <a:noFill/>
        </p:spPr>
        <p:txBody>
          <a:bodyPr wrap="square" rtlCol="0">
            <a:spAutoFit/>
          </a:bodyPr>
          <a:lstStyle/>
          <a:p>
            <a:r>
              <a:rPr lang="ja-JP" altLang="en-US" sz="2800" dirty="0" smtClean="0"/>
              <a:t>・社会課題の解決</a:t>
            </a:r>
            <a:endParaRPr lang="en-US" altLang="ja-JP" sz="2800" dirty="0" smtClean="0"/>
          </a:p>
          <a:p>
            <a:pPr>
              <a:lnSpc>
                <a:spcPts val="2400"/>
              </a:lnSpc>
            </a:pPr>
            <a:r>
              <a:rPr lang="ja-JP" altLang="en-US" sz="2800" dirty="0" smtClean="0"/>
              <a:t>　</a:t>
            </a:r>
            <a:r>
              <a:rPr lang="en-US" altLang="ja-JP" sz="2000" dirty="0" smtClean="0"/>
              <a:t>Ex </a:t>
            </a:r>
            <a:r>
              <a:rPr lang="ja-JP" altLang="en-US" sz="2000" dirty="0" smtClean="0"/>
              <a:t>少子高齢化、貧困問題、</a:t>
            </a:r>
            <a:endParaRPr lang="en-US" altLang="ja-JP" sz="2000" dirty="0" smtClean="0"/>
          </a:p>
          <a:p>
            <a:pPr>
              <a:lnSpc>
                <a:spcPts val="2400"/>
              </a:lnSpc>
            </a:pPr>
            <a:r>
              <a:rPr lang="ja-JP" altLang="en-US" sz="2000" dirty="0"/>
              <a:t>　</a:t>
            </a:r>
            <a:r>
              <a:rPr lang="ja-JP" altLang="en-US" sz="2000" dirty="0" smtClean="0"/>
              <a:t>　　 世界の不安定化</a:t>
            </a:r>
            <a:endParaRPr lang="en-US" altLang="ja-JP" sz="2000" dirty="0" smtClean="0"/>
          </a:p>
          <a:p>
            <a:pPr>
              <a:spcBef>
                <a:spcPts val="600"/>
              </a:spcBef>
            </a:pPr>
            <a:r>
              <a:rPr lang="ja-JP" altLang="en-US" sz="2800" dirty="0" smtClean="0"/>
              <a:t>・</a:t>
            </a:r>
            <a:r>
              <a:rPr lang="ja-JP" altLang="en-US" sz="2800" dirty="0" smtClean="0">
                <a:solidFill>
                  <a:srgbClr val="FF0000"/>
                </a:solidFill>
              </a:rPr>
              <a:t>豊かな社会の実現</a:t>
            </a:r>
            <a:endParaRPr lang="en-US" altLang="ja-JP" sz="2000" dirty="0" smtClean="0">
              <a:solidFill>
                <a:srgbClr val="FF0000"/>
              </a:solidFill>
            </a:endParaRPr>
          </a:p>
          <a:p>
            <a:r>
              <a:rPr lang="ja-JP" altLang="en-US" sz="2000" dirty="0"/>
              <a:t>　</a:t>
            </a:r>
            <a:r>
              <a:rPr lang="ja-JP" altLang="en-US" sz="2000" dirty="0" smtClean="0"/>
              <a:t>　　 </a:t>
            </a:r>
            <a:endParaRPr lang="en-US" altLang="ja-JP" sz="2800" dirty="0" smtClean="0"/>
          </a:p>
        </p:txBody>
      </p:sp>
      <p:sp>
        <p:nvSpPr>
          <p:cNvPr id="6" name="正方形/長方形 5"/>
          <p:cNvSpPr/>
          <p:nvPr/>
        </p:nvSpPr>
        <p:spPr bwMode="auto">
          <a:xfrm>
            <a:off x="934182" y="740622"/>
            <a:ext cx="7979258" cy="673224"/>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wrap="none" rtlCol="0" anchor="ct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日本経済・国民の暮らしを豊かにする</a:t>
            </a:r>
          </a:p>
        </p:txBody>
      </p:sp>
      <p:sp>
        <p:nvSpPr>
          <p:cNvPr id="13" name="スライド番号プレースホルダ 2"/>
          <p:cNvSpPr>
            <a:spLocks noGrp="1"/>
          </p:cNvSpPr>
          <p:nvPr>
            <p:ph type="sldNum" sz="quarter" idx="12"/>
          </p:nvPr>
        </p:nvSpPr>
        <p:spPr>
          <a:xfrm>
            <a:off x="7605295" y="6525345"/>
            <a:ext cx="2311400" cy="365125"/>
          </a:xfrm>
        </p:spPr>
        <p:txBody>
          <a:bodyPr/>
          <a:lstStyle/>
          <a:p>
            <a:pPr>
              <a:defRPr/>
            </a:pPr>
            <a:fld id="{12CF53F3-43A8-4BC8-A8B5-65EEA6890718}" type="slidenum">
              <a:rPr lang="en-US" altLang="ja-JP" smtClean="0">
                <a:solidFill>
                  <a:prstClr val="black">
                    <a:tint val="75000"/>
                  </a:prstClr>
                </a:solidFill>
              </a:rPr>
              <a:pPr>
                <a:defRPr/>
              </a:pPr>
              <a:t>1</a:t>
            </a:fld>
            <a:endParaRPr lang="en-US" altLang="ja-JP" dirty="0">
              <a:solidFill>
                <a:prstClr val="black">
                  <a:tint val="75000"/>
                </a:prstClr>
              </a:solidFill>
            </a:endParaRPr>
          </a:p>
        </p:txBody>
      </p:sp>
    </p:spTree>
    <p:extLst>
      <p:ext uri="{BB962C8B-B14F-4D97-AF65-F5344CB8AC3E}">
        <p14:creationId xmlns:p14="http://schemas.microsoft.com/office/powerpoint/2010/main" val="26133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endParaRPr kumimoji="1" lang="ja-JP" altLang="en-US"/>
          </a:p>
        </p:txBody>
      </p:sp>
      <p:sp>
        <p:nvSpPr>
          <p:cNvPr id="6" name="タイトル 1"/>
          <p:cNvSpPr txBox="1">
            <a:spLocks/>
          </p:cNvSpPr>
          <p:nvPr/>
        </p:nvSpPr>
        <p:spPr>
          <a:xfrm>
            <a:off x="1" y="0"/>
            <a:ext cx="9906000" cy="692696"/>
          </a:xfrm>
          <a:prstGeom prst="rect">
            <a:avLst/>
          </a:prstGeom>
          <a:solidFill>
            <a:srgbClr val="0098D0"/>
          </a:solidFill>
        </p:spPr>
        <p:txBody>
          <a:bodyPr vert="horz" lIns="91440" tIns="45720" rIns="91440" bIns="45720" rtlCol="0" anchor="ctr">
            <a:normAutofit fontScale="97500"/>
          </a:bodyPr>
          <a:lstStyle>
            <a:lvl1pPr algn="ctr">
              <a:spcBef>
                <a:spcPct val="0"/>
              </a:spcBef>
              <a:buNone/>
              <a:defRPr sz="40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活気</a:t>
            </a:r>
            <a:r>
              <a:rPr lang="ja-JP" altLang="en-US" dirty="0" smtClean="0"/>
              <a:t>ある職場・働きやすい環境①</a:t>
            </a:r>
            <a:endParaRPr lang="ja-JP" altLang="en-US" dirty="0"/>
          </a:p>
        </p:txBody>
      </p:sp>
      <p:sp>
        <p:nvSpPr>
          <p:cNvPr id="19" name="テキスト ボックス 18"/>
          <p:cNvSpPr txBox="1"/>
          <p:nvPr/>
        </p:nvSpPr>
        <p:spPr>
          <a:xfrm>
            <a:off x="0" y="793347"/>
            <a:ext cx="2504728"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〇職場風景</a:t>
            </a:r>
            <a:endPar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6570729" y="4149080"/>
            <a:ext cx="2646878" cy="276999"/>
          </a:xfrm>
          <a:prstGeom prst="rect">
            <a:avLst/>
          </a:prstGeom>
        </p:spPr>
        <p:txBody>
          <a:bodyPr wrap="none">
            <a:spAutoFit/>
          </a:bodyPr>
          <a:lstStyle/>
          <a:p>
            <a:r>
              <a:rPr lang="ja-JP" altLang="en-US" sz="1200" dirty="0" smtClean="0">
                <a:latin typeface="メイリオ" panose="020B0604030504040204" pitchFamily="50" charset="-128"/>
                <a:ea typeface="メイリオ" panose="020B0604030504040204" pitchFamily="50" charset="-128"/>
              </a:rPr>
              <a:t>（資料）採用パンフレットより抜粋</a:t>
            </a:r>
            <a:endParaRPr lang="ja-JP" altLang="en-US" sz="1200" dirty="0"/>
          </a:p>
        </p:txBody>
      </p:sp>
      <p:sp>
        <p:nvSpPr>
          <p:cNvPr id="31" name="テキスト ボックス 30"/>
          <p:cNvSpPr txBox="1"/>
          <p:nvPr/>
        </p:nvSpPr>
        <p:spPr>
          <a:xfrm>
            <a:off x="0" y="4653136"/>
            <a:ext cx="2504728"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〇働きやすい職場環境</a:t>
            </a:r>
            <a:endPar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p:cNvPicPr>
            <a:picLocks noChangeAspect="1"/>
          </p:cNvPicPr>
          <p:nvPr/>
        </p:nvPicPr>
        <p:blipFill>
          <a:blip r:embed="rId3"/>
          <a:stretch>
            <a:fillRect/>
          </a:stretch>
        </p:blipFill>
        <p:spPr>
          <a:xfrm>
            <a:off x="7676181" y="7101408"/>
            <a:ext cx="1396011" cy="485838"/>
          </a:xfrm>
          <a:prstGeom prst="rect">
            <a:avLst/>
          </a:prstGeom>
        </p:spPr>
      </p:pic>
      <p:sp>
        <p:nvSpPr>
          <p:cNvPr id="36" name="正方形/長方形 35"/>
          <p:cNvSpPr/>
          <p:nvPr/>
        </p:nvSpPr>
        <p:spPr>
          <a:xfrm>
            <a:off x="200025" y="5002501"/>
            <a:ext cx="9577511" cy="1477328"/>
          </a:xfrm>
          <a:prstGeom prst="rect">
            <a:avLst/>
          </a:prstGeom>
        </p:spPr>
        <p:txBody>
          <a:bodyPr wrap="square">
            <a:spAutoFit/>
          </a:bodyPr>
          <a:lstStyle/>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テレワーク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※29FY</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は延べ</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7,000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人以上が実施。</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中央省庁では</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最多。</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ペーパーレス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４年で</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削減</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フレックス</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風通しのよい職場（職員意識調査：職場満足度７割以上）</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様々な研修制度（年間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回以上の勉強会の開催など）</a:t>
            </a:r>
          </a:p>
        </p:txBody>
      </p:sp>
      <p:pic>
        <p:nvPicPr>
          <p:cNvPr id="2" name="図 1"/>
          <p:cNvPicPr>
            <a:picLocks noChangeAspect="1"/>
          </p:cNvPicPr>
          <p:nvPr/>
        </p:nvPicPr>
        <p:blipFill>
          <a:blip r:embed="rId4"/>
          <a:stretch>
            <a:fillRect/>
          </a:stretch>
        </p:blipFill>
        <p:spPr>
          <a:xfrm>
            <a:off x="704528" y="1141978"/>
            <a:ext cx="3314700" cy="3329940"/>
          </a:xfrm>
          <a:prstGeom prst="rect">
            <a:avLst/>
          </a:prstGeom>
        </p:spPr>
      </p:pic>
      <p:pic>
        <p:nvPicPr>
          <p:cNvPr id="3" name="図 2"/>
          <p:cNvPicPr>
            <a:picLocks noChangeAspect="1"/>
          </p:cNvPicPr>
          <p:nvPr/>
        </p:nvPicPr>
        <p:blipFill>
          <a:blip r:embed="rId5"/>
          <a:stretch>
            <a:fillRect/>
          </a:stretch>
        </p:blipFill>
        <p:spPr>
          <a:xfrm>
            <a:off x="4723756" y="1083106"/>
            <a:ext cx="4480560" cy="3009900"/>
          </a:xfrm>
          <a:prstGeom prst="rect">
            <a:avLst/>
          </a:prstGeom>
        </p:spPr>
      </p:pic>
      <p:pic>
        <p:nvPicPr>
          <p:cNvPr id="4" name="図 3"/>
          <p:cNvPicPr>
            <a:picLocks noChangeAspect="1"/>
          </p:cNvPicPr>
          <p:nvPr/>
        </p:nvPicPr>
        <p:blipFill>
          <a:blip r:embed="rId6"/>
          <a:stretch>
            <a:fillRect/>
          </a:stretch>
        </p:blipFill>
        <p:spPr>
          <a:xfrm>
            <a:off x="7921839" y="5669263"/>
            <a:ext cx="1567665" cy="1053088"/>
          </a:xfrm>
          <a:prstGeom prst="rect">
            <a:avLst/>
          </a:prstGeom>
        </p:spPr>
      </p:pic>
      <p:sp>
        <p:nvSpPr>
          <p:cNvPr id="38" name="正方形/長方形 37"/>
          <p:cNvSpPr/>
          <p:nvPr/>
        </p:nvSpPr>
        <p:spPr>
          <a:xfrm>
            <a:off x="7453032" y="6631085"/>
            <a:ext cx="2347117" cy="276999"/>
          </a:xfrm>
          <a:prstGeom prst="rect">
            <a:avLst/>
          </a:prstGeom>
        </p:spPr>
        <p:txBody>
          <a:bodyPr wrap="none">
            <a:spAutoFit/>
          </a:bodyPr>
          <a:lstStyle/>
          <a:p>
            <a:r>
              <a:rPr lang="ja-JP" altLang="en-US" sz="1200" dirty="0" smtClean="0"/>
              <a:t>個人</a:t>
            </a:r>
            <a:r>
              <a:rPr lang="en-US" altLang="ja-JP" sz="1200" dirty="0" smtClean="0"/>
              <a:t>PC</a:t>
            </a:r>
            <a:r>
              <a:rPr lang="ja-JP" altLang="en-US" sz="1200" dirty="0" smtClean="0"/>
              <a:t>：軽量で持ち運びが容易</a:t>
            </a:r>
            <a:endParaRPr lang="ja-JP" altLang="en-US" sz="1200" dirty="0"/>
          </a:p>
        </p:txBody>
      </p:sp>
      <p:pic>
        <p:nvPicPr>
          <p:cNvPr id="9" name="図 8"/>
          <p:cNvPicPr>
            <a:picLocks noChangeAspect="1"/>
          </p:cNvPicPr>
          <p:nvPr/>
        </p:nvPicPr>
        <p:blipFill>
          <a:blip r:embed="rId7"/>
          <a:stretch>
            <a:fillRect/>
          </a:stretch>
        </p:blipFill>
        <p:spPr>
          <a:xfrm>
            <a:off x="7803871" y="4797152"/>
            <a:ext cx="1613625" cy="933709"/>
          </a:xfrm>
          <a:prstGeom prst="rect">
            <a:avLst/>
          </a:prstGeom>
        </p:spPr>
      </p:pic>
      <p:sp>
        <p:nvSpPr>
          <p:cNvPr id="20" name="スライド番号プレースホルダ 2"/>
          <p:cNvSpPr>
            <a:spLocks noGrp="1"/>
          </p:cNvSpPr>
          <p:nvPr>
            <p:ph type="sldNum" sz="quarter" idx="12"/>
          </p:nvPr>
        </p:nvSpPr>
        <p:spPr>
          <a:xfrm>
            <a:off x="7605295" y="6525345"/>
            <a:ext cx="2311400" cy="365125"/>
          </a:xfrm>
        </p:spPr>
        <p:txBody>
          <a:bodyPr/>
          <a:lstStyle/>
          <a:p>
            <a:pPr>
              <a:defRPr/>
            </a:pPr>
            <a:r>
              <a:rPr lang="en-US" altLang="ja-JP" dirty="0">
                <a:solidFill>
                  <a:prstClr val="black">
                    <a:tint val="75000"/>
                  </a:prstClr>
                </a:solidFill>
              </a:rPr>
              <a:t>2</a:t>
            </a:r>
          </a:p>
        </p:txBody>
      </p:sp>
    </p:spTree>
    <p:extLst>
      <p:ext uri="{BB962C8B-B14F-4D97-AF65-F5344CB8AC3E}">
        <p14:creationId xmlns:p14="http://schemas.microsoft.com/office/powerpoint/2010/main" val="422332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endParaRPr kumimoji="1" lang="ja-JP" altLang="en-US"/>
          </a:p>
        </p:txBody>
      </p:sp>
      <p:sp>
        <p:nvSpPr>
          <p:cNvPr id="6" name="タイトル 1"/>
          <p:cNvSpPr txBox="1">
            <a:spLocks/>
          </p:cNvSpPr>
          <p:nvPr/>
        </p:nvSpPr>
        <p:spPr>
          <a:xfrm>
            <a:off x="1" y="0"/>
            <a:ext cx="9906000" cy="692696"/>
          </a:xfrm>
          <a:prstGeom prst="rect">
            <a:avLst/>
          </a:prstGeom>
          <a:solidFill>
            <a:srgbClr val="0098D0"/>
          </a:solidFill>
        </p:spPr>
        <p:txBody>
          <a:bodyPr vert="horz" lIns="91440" tIns="45720" rIns="91440" bIns="45720" rtlCol="0" anchor="ctr">
            <a:normAutofit fontScale="97500"/>
          </a:bodyPr>
          <a:lstStyle>
            <a:lvl1pPr algn="ctr">
              <a:spcBef>
                <a:spcPct val="0"/>
              </a:spcBef>
              <a:buNone/>
              <a:defRPr sz="40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働きやすい環境②</a:t>
            </a:r>
            <a:endParaRPr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195" y="1881348"/>
            <a:ext cx="2585089" cy="1938816"/>
          </a:xfrm>
          <a:prstGeom prst="rect">
            <a:avLst/>
          </a:prstGeom>
          <a:ln>
            <a:noFill/>
          </a:ln>
          <a:effectLst>
            <a:softEdge rad="112500"/>
          </a:effectLst>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l="7659" r="36350"/>
          <a:stretch/>
        </p:blipFill>
        <p:spPr>
          <a:xfrm rot="5400000">
            <a:off x="7598433" y="3413361"/>
            <a:ext cx="1921663" cy="2574110"/>
          </a:xfrm>
          <a:prstGeom prst="rect">
            <a:avLst/>
          </a:prstGeom>
          <a:ln>
            <a:noFill/>
          </a:ln>
          <a:effectLst>
            <a:softEdge rad="112500"/>
          </a:effectLst>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01951" y="2166576"/>
            <a:ext cx="2639712" cy="1979785"/>
          </a:xfrm>
          <a:prstGeom prst="rect">
            <a:avLst/>
          </a:prstGeom>
          <a:ln>
            <a:noFill/>
          </a:ln>
          <a:effectLst>
            <a:softEdge rad="112500"/>
          </a:effectLst>
        </p:spPr>
      </p:pic>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l="3523" t="15622" r="8632" b="13635"/>
          <a:stretch/>
        </p:blipFill>
        <p:spPr>
          <a:xfrm>
            <a:off x="5130401" y="4422808"/>
            <a:ext cx="1966686" cy="1224331"/>
          </a:xfrm>
          <a:prstGeom prst="wedgeRoundRectCallout">
            <a:avLst>
              <a:gd name="adj1" fmla="val -3330"/>
              <a:gd name="adj2" fmla="val -71040"/>
              <a:gd name="adj3" fmla="val 16667"/>
            </a:avLst>
          </a:prstGeom>
        </p:spPr>
      </p:pic>
      <p:sp>
        <p:nvSpPr>
          <p:cNvPr id="18" name="テキスト ボックス 17"/>
          <p:cNvSpPr txBox="1"/>
          <p:nvPr/>
        </p:nvSpPr>
        <p:spPr>
          <a:xfrm>
            <a:off x="140066" y="1088469"/>
            <a:ext cx="9765934" cy="646331"/>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障害をお持ちの方の働きやすさに配慮し、設備面の環境を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（例）車</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いす用の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エレベーター</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多機能</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トイレ、階段</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手すり</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、執務室の点字</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プレート　等</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0" y="793347"/>
            <a:ext cx="2504728"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〇</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バリアフリーな環境</a:t>
            </a:r>
          </a:p>
        </p:txBody>
      </p:sp>
      <p:pic>
        <p:nvPicPr>
          <p:cNvPr id="9" name="図 8"/>
          <p:cNvPicPr>
            <a:picLocks noChangeAspect="1"/>
          </p:cNvPicPr>
          <p:nvPr/>
        </p:nvPicPr>
        <p:blipFill rotWithShape="1">
          <a:blip r:embed="rId7" cstate="print">
            <a:extLst>
              <a:ext uri="{28A0092B-C50C-407E-A947-70E740481C1C}">
                <a14:useLocalDpi xmlns:a14="http://schemas.microsoft.com/office/drawing/2010/main" val="0"/>
              </a:ext>
            </a:extLst>
          </a:blip>
          <a:srcRect l="-1346" r="23369"/>
          <a:stretch/>
        </p:blipFill>
        <p:spPr>
          <a:xfrm rot="5400000">
            <a:off x="2727969" y="1835800"/>
            <a:ext cx="2389709" cy="2298469"/>
          </a:xfrm>
          <a:prstGeom prst="rect">
            <a:avLst/>
          </a:prstGeom>
          <a:ln>
            <a:noFill/>
          </a:ln>
          <a:effectLst>
            <a:softEdge rad="112500"/>
          </a:effectLst>
        </p:spPr>
      </p:pic>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82643" y="2165525"/>
            <a:ext cx="2933773" cy="2200330"/>
          </a:xfrm>
          <a:prstGeom prst="rect">
            <a:avLst/>
          </a:prstGeom>
          <a:ln>
            <a:noFill/>
          </a:ln>
          <a:effectLst>
            <a:softEdge rad="112500"/>
          </a:effectLst>
        </p:spPr>
      </p:pic>
      <p:sp>
        <p:nvSpPr>
          <p:cNvPr id="21" name="楕円 20"/>
          <p:cNvSpPr/>
          <p:nvPr/>
        </p:nvSpPr>
        <p:spPr bwMode="auto">
          <a:xfrm>
            <a:off x="4421758" y="1852126"/>
            <a:ext cx="650300" cy="675549"/>
          </a:xfrm>
          <a:prstGeom prst="ellipse">
            <a:avLst/>
          </a:prstGeom>
          <a:ln/>
          <a:extLst/>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0" lang="ja-JP" altLang="en-US" sz="1100" dirty="0" smtClean="0"/>
              <a:t>点字</a:t>
            </a:r>
            <a:endParaRPr kumimoji="0" lang="en-US" altLang="ja-JP" sz="1100" dirty="0" smtClean="0"/>
          </a:p>
          <a:p>
            <a:pPr algn="ctr"/>
            <a:r>
              <a:rPr kumimoji="0" lang="ja-JP" altLang="en-US" sz="1100" dirty="0" smtClean="0"/>
              <a:t>ブロック</a:t>
            </a:r>
            <a:endParaRPr kumimoji="0" lang="ja-JP" altLang="en-US" sz="1100" dirty="0"/>
          </a:p>
        </p:txBody>
      </p:sp>
      <p:sp>
        <p:nvSpPr>
          <p:cNvPr id="22" name="楕円 21"/>
          <p:cNvSpPr/>
          <p:nvPr/>
        </p:nvSpPr>
        <p:spPr bwMode="auto">
          <a:xfrm>
            <a:off x="241465" y="2001971"/>
            <a:ext cx="873357" cy="675549"/>
          </a:xfrm>
          <a:prstGeom prst="ellipse">
            <a:avLst/>
          </a:prstGeom>
          <a:ln/>
          <a:extLst/>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0" lang="ja-JP" altLang="en-US" sz="1100" dirty="0"/>
              <a:t>車</a:t>
            </a:r>
            <a:r>
              <a:rPr kumimoji="0" lang="ja-JP" altLang="en-US" sz="1100" dirty="0" smtClean="0"/>
              <a:t>いす用</a:t>
            </a:r>
            <a:endParaRPr kumimoji="0" lang="en-US" altLang="ja-JP" sz="1100" dirty="0" smtClean="0"/>
          </a:p>
          <a:p>
            <a:pPr algn="ctr"/>
            <a:r>
              <a:rPr kumimoji="0" lang="ja-JP" altLang="en-US" sz="1100" dirty="0" smtClean="0"/>
              <a:t>エレベーター</a:t>
            </a:r>
            <a:endParaRPr kumimoji="0" lang="ja-JP" altLang="en-US" sz="1100" dirty="0"/>
          </a:p>
        </p:txBody>
      </p:sp>
      <p:sp>
        <p:nvSpPr>
          <p:cNvPr id="24" name="楕円 23"/>
          <p:cNvSpPr/>
          <p:nvPr/>
        </p:nvSpPr>
        <p:spPr bwMode="auto">
          <a:xfrm>
            <a:off x="6070398" y="1876688"/>
            <a:ext cx="1095000" cy="597748"/>
          </a:xfrm>
          <a:prstGeom prst="ellipse">
            <a:avLst/>
          </a:prstGeom>
          <a:ln/>
          <a:extLst/>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0" lang="ja-JP" altLang="en-US" sz="1100" dirty="0" smtClean="0"/>
              <a:t>執務室の</a:t>
            </a:r>
            <a:endParaRPr kumimoji="0" lang="en-US" altLang="ja-JP" sz="1100" dirty="0" smtClean="0"/>
          </a:p>
          <a:p>
            <a:pPr algn="ctr"/>
            <a:r>
              <a:rPr kumimoji="0" lang="ja-JP" altLang="en-US" sz="1100" dirty="0"/>
              <a:t>点字</a:t>
            </a:r>
            <a:r>
              <a:rPr kumimoji="0" lang="ja-JP" altLang="en-US" sz="1100" dirty="0" smtClean="0"/>
              <a:t>プレート</a:t>
            </a:r>
            <a:endParaRPr kumimoji="0" lang="ja-JP" altLang="en-US" sz="1100" dirty="0"/>
          </a:p>
        </p:txBody>
      </p:sp>
      <p:sp>
        <p:nvSpPr>
          <p:cNvPr id="25" name="楕円 24"/>
          <p:cNvSpPr/>
          <p:nvPr/>
        </p:nvSpPr>
        <p:spPr bwMode="auto">
          <a:xfrm>
            <a:off x="7329273" y="1923289"/>
            <a:ext cx="877575" cy="530723"/>
          </a:xfrm>
          <a:prstGeom prst="ellipse">
            <a:avLst/>
          </a:prstGeom>
          <a:ln/>
          <a:extLst/>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0" lang="ja-JP" altLang="en-US" sz="1100" dirty="0" smtClean="0"/>
              <a:t>正面玄関は</a:t>
            </a:r>
            <a:endParaRPr kumimoji="0" lang="en-US" altLang="ja-JP" sz="1100" dirty="0" smtClean="0"/>
          </a:p>
          <a:p>
            <a:pPr algn="ctr"/>
            <a:r>
              <a:rPr kumimoji="0" lang="ja-JP" altLang="en-US" sz="1100" dirty="0" smtClean="0"/>
              <a:t>自動</a:t>
            </a:r>
            <a:r>
              <a:rPr kumimoji="0" lang="ja-JP" altLang="en-US" sz="1100" dirty="0"/>
              <a:t>ドア</a:t>
            </a:r>
          </a:p>
        </p:txBody>
      </p:sp>
      <p:sp>
        <p:nvSpPr>
          <p:cNvPr id="26" name="楕円 25"/>
          <p:cNvSpPr/>
          <p:nvPr/>
        </p:nvSpPr>
        <p:spPr bwMode="auto">
          <a:xfrm>
            <a:off x="8930976" y="3827147"/>
            <a:ext cx="877575" cy="530723"/>
          </a:xfrm>
          <a:prstGeom prst="ellipse">
            <a:avLst/>
          </a:prstGeom>
          <a:ln/>
          <a:extLst/>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0" lang="ja-JP" altLang="en-US" sz="1100" dirty="0" smtClean="0"/>
              <a:t>別館入口の</a:t>
            </a:r>
            <a:endParaRPr kumimoji="0" lang="en-US" altLang="ja-JP" sz="1100" dirty="0" smtClean="0"/>
          </a:p>
          <a:p>
            <a:pPr algn="ctr"/>
            <a:r>
              <a:rPr kumimoji="0" lang="ja-JP" altLang="en-US" sz="1100" dirty="0" smtClean="0"/>
              <a:t>スロープ</a:t>
            </a:r>
            <a:endParaRPr kumimoji="0" lang="ja-JP" altLang="en-US" sz="1100" dirty="0"/>
          </a:p>
        </p:txBody>
      </p:sp>
      <p:pic>
        <p:nvPicPr>
          <p:cNvPr id="10" name="図 9"/>
          <p:cNvPicPr>
            <a:picLocks noChangeAspect="1"/>
          </p:cNvPicPr>
          <p:nvPr/>
        </p:nvPicPr>
        <p:blipFill rotWithShape="1">
          <a:blip r:embed="rId9" cstate="print">
            <a:extLst>
              <a:ext uri="{28A0092B-C50C-407E-A947-70E740481C1C}">
                <a14:useLocalDpi xmlns:a14="http://schemas.microsoft.com/office/drawing/2010/main" val="0"/>
              </a:ext>
            </a:extLst>
          </a:blip>
          <a:srcRect l="-1079" t="6072" r="1079" b="24101"/>
          <a:stretch/>
        </p:blipFill>
        <p:spPr>
          <a:xfrm>
            <a:off x="984722" y="3807682"/>
            <a:ext cx="3539311" cy="1853566"/>
          </a:xfrm>
          <a:prstGeom prst="rect">
            <a:avLst/>
          </a:prstGeom>
          <a:ln>
            <a:noFill/>
          </a:ln>
          <a:effectLst>
            <a:softEdge rad="112500"/>
          </a:effectLst>
        </p:spPr>
      </p:pic>
      <p:sp>
        <p:nvSpPr>
          <p:cNvPr id="23" name="楕円 22"/>
          <p:cNvSpPr/>
          <p:nvPr/>
        </p:nvSpPr>
        <p:spPr bwMode="auto">
          <a:xfrm>
            <a:off x="3475455" y="3886133"/>
            <a:ext cx="881727" cy="559147"/>
          </a:xfrm>
          <a:prstGeom prst="ellipse">
            <a:avLst/>
          </a:prstGeom>
          <a:ln/>
          <a:extLst/>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0" lang="ja-JP" altLang="en-US" sz="1100" dirty="0" smtClean="0"/>
              <a:t>多機能</a:t>
            </a:r>
            <a:endParaRPr kumimoji="0" lang="en-US" altLang="ja-JP" sz="1100" dirty="0" smtClean="0"/>
          </a:p>
          <a:p>
            <a:pPr algn="ctr"/>
            <a:r>
              <a:rPr kumimoji="0" lang="ja-JP" altLang="en-US" sz="1100" dirty="0"/>
              <a:t>トイレ</a:t>
            </a:r>
          </a:p>
        </p:txBody>
      </p:sp>
      <p:sp>
        <p:nvSpPr>
          <p:cNvPr id="11" name="正方形/長方形 10"/>
          <p:cNvSpPr/>
          <p:nvPr/>
        </p:nvSpPr>
        <p:spPr>
          <a:xfrm>
            <a:off x="140066" y="5982379"/>
            <a:ext cx="9936471" cy="646331"/>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相談を受け付ける相談員</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配置</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個別的</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なサポートを必要とする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方</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支援者</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選任</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0" y="5690606"/>
            <a:ext cx="2936776"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〇</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サポート体制</a:t>
            </a:r>
          </a:p>
        </p:txBody>
      </p:sp>
      <p:sp>
        <p:nvSpPr>
          <p:cNvPr id="27" name="スライド番号プレースホルダ 2"/>
          <p:cNvSpPr>
            <a:spLocks noGrp="1"/>
          </p:cNvSpPr>
          <p:nvPr>
            <p:ph type="sldNum" sz="quarter" idx="12"/>
          </p:nvPr>
        </p:nvSpPr>
        <p:spPr>
          <a:xfrm>
            <a:off x="7605295" y="6520259"/>
            <a:ext cx="2311400" cy="365125"/>
          </a:xfrm>
        </p:spPr>
        <p:txBody>
          <a:bodyPr/>
          <a:lstStyle/>
          <a:p>
            <a:pPr>
              <a:defRPr/>
            </a:pPr>
            <a:r>
              <a:rPr lang="en-US" altLang="ja-JP" dirty="0">
                <a:solidFill>
                  <a:prstClr val="black">
                    <a:tint val="75000"/>
                  </a:prstClr>
                </a:solidFill>
              </a:rPr>
              <a:t>3</a:t>
            </a:r>
          </a:p>
        </p:txBody>
      </p:sp>
    </p:spTree>
    <p:extLst>
      <p:ext uri="{BB962C8B-B14F-4D97-AF65-F5344CB8AC3E}">
        <p14:creationId xmlns:p14="http://schemas.microsoft.com/office/powerpoint/2010/main" val="297283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vert="horz" lIns="91440" tIns="45720" rIns="91440" bIns="45720" rtlCol="0" anchor="ctr"/>
          <a:lstStyle/>
          <a:p>
            <a:r>
              <a:rPr lang="en-US" altLang="ja-JP" dirty="0">
                <a:solidFill>
                  <a:prstClr val="black">
                    <a:tint val="75000"/>
                  </a:prstClr>
                </a:solidFill>
              </a:rPr>
              <a:t>4</a:t>
            </a:r>
            <a:endParaRPr lang="ja-JP" altLang="en-US" dirty="0">
              <a:solidFill>
                <a:prstClr val="black">
                  <a:tint val="75000"/>
                </a:prstClr>
              </a:solidFill>
            </a:endParaRPr>
          </a:p>
        </p:txBody>
      </p:sp>
      <p:graphicFrame>
        <p:nvGraphicFramePr>
          <p:cNvPr id="28" name="表 27"/>
          <p:cNvGraphicFramePr>
            <a:graphicFrameLocks noGrp="1"/>
          </p:cNvGraphicFramePr>
          <p:nvPr>
            <p:extLst>
              <p:ext uri="{D42A27DB-BD31-4B8C-83A1-F6EECF244321}">
                <p14:modId xmlns:p14="http://schemas.microsoft.com/office/powerpoint/2010/main" val="3738701521"/>
              </p:ext>
            </p:extLst>
          </p:nvPr>
        </p:nvGraphicFramePr>
        <p:xfrm>
          <a:off x="4880992" y="3356208"/>
          <a:ext cx="4896544" cy="1584960"/>
        </p:xfrm>
        <a:graphic>
          <a:graphicData uri="http://schemas.openxmlformats.org/drawingml/2006/table">
            <a:tbl>
              <a:tblPr firstRow="1" bandRow="1">
                <a:tableStyleId>{3B4B98B0-60AC-42C2-AFA5-B58CD77FA1E5}</a:tableStyleId>
              </a:tblPr>
              <a:tblGrid>
                <a:gridCol w="1224136">
                  <a:extLst>
                    <a:ext uri="{9D8B030D-6E8A-4147-A177-3AD203B41FA5}">
                      <a16:colId xmlns:a16="http://schemas.microsoft.com/office/drawing/2014/main" val="2405592843"/>
                    </a:ext>
                  </a:extLst>
                </a:gridCol>
                <a:gridCol w="1224136">
                  <a:extLst>
                    <a:ext uri="{9D8B030D-6E8A-4147-A177-3AD203B41FA5}">
                      <a16:colId xmlns:a16="http://schemas.microsoft.com/office/drawing/2014/main" val="1100992871"/>
                    </a:ext>
                  </a:extLst>
                </a:gridCol>
                <a:gridCol w="1224136">
                  <a:extLst>
                    <a:ext uri="{9D8B030D-6E8A-4147-A177-3AD203B41FA5}">
                      <a16:colId xmlns:a16="http://schemas.microsoft.com/office/drawing/2014/main" val="2604744173"/>
                    </a:ext>
                  </a:extLst>
                </a:gridCol>
                <a:gridCol w="1224136">
                  <a:extLst>
                    <a:ext uri="{9D8B030D-6E8A-4147-A177-3AD203B41FA5}">
                      <a16:colId xmlns:a16="http://schemas.microsoft.com/office/drawing/2014/main" val="4207715049"/>
                    </a:ext>
                  </a:extLst>
                </a:gridCol>
              </a:tblGrid>
              <a:tr h="552522">
                <a:tc>
                  <a:txBody>
                    <a:bodyPr/>
                    <a:lstStyle/>
                    <a:p>
                      <a:pPr algn="ctr">
                        <a:lnSpc>
                          <a:spcPct val="100000"/>
                        </a:lnSpc>
                      </a:pPr>
                      <a:endParaRPr kumimoji="1" lang="ja-JP" altLang="en-US" sz="1600" dirty="0"/>
                    </a:p>
                  </a:txBody>
                  <a:tcPr anchor="ctr"/>
                </a:tc>
                <a:tc>
                  <a:txBody>
                    <a:bodyPr/>
                    <a:lstStyle/>
                    <a:p>
                      <a:pPr algn="ctr">
                        <a:lnSpc>
                          <a:spcPct val="100000"/>
                        </a:lnSpc>
                      </a:pPr>
                      <a:r>
                        <a:rPr kumimoji="1" lang="ja-JP" altLang="en-US" sz="1600" dirty="0" smtClean="0"/>
                        <a:t>大卒後</a:t>
                      </a:r>
                      <a:endParaRPr kumimoji="1" lang="ja-JP" altLang="en-US" sz="1600" dirty="0"/>
                    </a:p>
                  </a:txBody>
                  <a:tcPr anchor="ctr"/>
                </a:tc>
                <a:tc>
                  <a:txBody>
                    <a:bodyPr/>
                    <a:lstStyle/>
                    <a:p>
                      <a:pPr algn="ctr">
                        <a:lnSpc>
                          <a:spcPct val="100000"/>
                        </a:lnSpc>
                      </a:pPr>
                      <a:r>
                        <a:rPr kumimoji="1" lang="ja-JP" altLang="en-US" sz="1600" dirty="0" smtClean="0"/>
                        <a:t>短大・</a:t>
                      </a:r>
                      <a:endParaRPr kumimoji="1" lang="en-US" altLang="ja-JP" sz="1600" dirty="0" smtClean="0"/>
                    </a:p>
                    <a:p>
                      <a:pPr algn="ctr">
                        <a:lnSpc>
                          <a:spcPct val="100000"/>
                        </a:lnSpc>
                      </a:pPr>
                      <a:r>
                        <a:rPr kumimoji="1" lang="ja-JP" altLang="en-US" sz="1600" dirty="0" smtClean="0"/>
                        <a:t>高専卒後</a:t>
                      </a:r>
                      <a:endParaRPr kumimoji="1" lang="ja-JP" altLang="en-US" sz="1600" dirty="0"/>
                    </a:p>
                  </a:txBody>
                  <a:tcPr anchor="ctr"/>
                </a:tc>
                <a:tc>
                  <a:txBody>
                    <a:bodyPr/>
                    <a:lstStyle/>
                    <a:p>
                      <a:pPr algn="ctr">
                        <a:lnSpc>
                          <a:spcPct val="100000"/>
                        </a:lnSpc>
                      </a:pPr>
                      <a:r>
                        <a:rPr kumimoji="1" lang="ja-JP" altLang="en-US" sz="1600" dirty="0" smtClean="0"/>
                        <a:t>高卒後</a:t>
                      </a:r>
                      <a:endParaRPr kumimoji="1" lang="ja-JP" altLang="en-US" sz="1600" dirty="0"/>
                    </a:p>
                  </a:txBody>
                  <a:tcPr anchor="ctr"/>
                </a:tc>
                <a:extLst>
                  <a:ext uri="{0D108BD9-81ED-4DB2-BD59-A6C34878D82A}">
                    <a16:rowId xmlns:a16="http://schemas.microsoft.com/office/drawing/2014/main" val="1429319858"/>
                  </a:ext>
                </a:extLst>
              </a:tr>
              <a:tr h="319882">
                <a:tc>
                  <a:txBody>
                    <a:bodyPr/>
                    <a:lstStyle/>
                    <a:p>
                      <a:pPr algn="ctr">
                        <a:lnSpc>
                          <a:spcPct val="100000"/>
                        </a:lnSpc>
                      </a:pPr>
                      <a:r>
                        <a:rPr kumimoji="1" lang="ja-JP" altLang="en-US" sz="1600" dirty="0" smtClean="0"/>
                        <a:t>係長級</a:t>
                      </a:r>
                      <a:endParaRPr kumimoji="1" lang="ja-JP" altLang="en-US" sz="1600" dirty="0"/>
                    </a:p>
                  </a:txBody>
                  <a:tcPr anchor="ctr"/>
                </a:tc>
                <a:tc>
                  <a:txBody>
                    <a:bodyPr/>
                    <a:lstStyle/>
                    <a:p>
                      <a:pPr algn="ctr">
                        <a:lnSpc>
                          <a:spcPct val="100000"/>
                        </a:lnSpc>
                      </a:pPr>
                      <a:r>
                        <a:rPr kumimoji="1" lang="en-US" altLang="ja-JP" sz="1600" dirty="0" smtClean="0"/>
                        <a:t>7</a:t>
                      </a:r>
                      <a:r>
                        <a:rPr kumimoji="1" lang="ja-JP" altLang="en-US" sz="1600" dirty="0" smtClean="0"/>
                        <a:t>年以上</a:t>
                      </a:r>
                      <a:endParaRPr kumimoji="1" lang="ja-JP" altLang="en-US" sz="1600" dirty="0"/>
                    </a:p>
                  </a:txBody>
                  <a:tcPr anchor="ctr"/>
                </a:tc>
                <a:tc>
                  <a:txBody>
                    <a:bodyPr/>
                    <a:lstStyle/>
                    <a:p>
                      <a:pPr algn="ctr">
                        <a:lnSpc>
                          <a:spcPct val="100000"/>
                        </a:lnSpc>
                      </a:pPr>
                      <a:r>
                        <a:rPr kumimoji="1" lang="en-US" altLang="ja-JP" sz="1600" dirty="0" smtClean="0"/>
                        <a:t>10</a:t>
                      </a:r>
                      <a:r>
                        <a:rPr kumimoji="1" lang="ja-JP" altLang="en-US" sz="1600" dirty="0" smtClean="0"/>
                        <a:t>年以上</a:t>
                      </a:r>
                      <a:endParaRPr kumimoji="1" lang="ja-JP" altLang="en-US" sz="1600" dirty="0"/>
                    </a:p>
                  </a:txBody>
                  <a:tcPr anchor="ctr"/>
                </a:tc>
                <a:tc>
                  <a:txBody>
                    <a:bodyPr/>
                    <a:lstStyle/>
                    <a:p>
                      <a:pPr algn="ctr">
                        <a:lnSpc>
                          <a:spcPct val="100000"/>
                        </a:lnSpc>
                      </a:pPr>
                      <a:r>
                        <a:rPr kumimoji="1" lang="en-US" altLang="ja-JP" sz="1600" dirty="0" smtClean="0"/>
                        <a:t>12</a:t>
                      </a:r>
                      <a:r>
                        <a:rPr kumimoji="1" lang="ja-JP" altLang="en-US" sz="1600" dirty="0" smtClean="0"/>
                        <a:t>年以上</a:t>
                      </a:r>
                      <a:endParaRPr kumimoji="1" lang="ja-JP" altLang="en-US" sz="1600" dirty="0"/>
                    </a:p>
                  </a:txBody>
                  <a:tcPr anchor="ctr"/>
                </a:tc>
                <a:extLst>
                  <a:ext uri="{0D108BD9-81ED-4DB2-BD59-A6C34878D82A}">
                    <a16:rowId xmlns:a16="http://schemas.microsoft.com/office/drawing/2014/main" val="723164123"/>
                  </a:ext>
                </a:extLst>
              </a:tr>
              <a:tr h="319882">
                <a:tc>
                  <a:txBody>
                    <a:bodyPr/>
                    <a:lstStyle/>
                    <a:p>
                      <a:pPr algn="ctr">
                        <a:lnSpc>
                          <a:spcPct val="100000"/>
                        </a:lnSpc>
                      </a:pPr>
                      <a:r>
                        <a:rPr kumimoji="1" lang="ja-JP" altLang="en-US" sz="1600" dirty="0" smtClean="0"/>
                        <a:t>課長補佐級</a:t>
                      </a:r>
                      <a:endParaRPr kumimoji="1" lang="ja-JP" altLang="en-US" sz="1600" dirty="0"/>
                    </a:p>
                  </a:txBody>
                  <a:tcPr anchor="ctr"/>
                </a:tc>
                <a:tc>
                  <a:txBody>
                    <a:bodyPr/>
                    <a:lstStyle/>
                    <a:p>
                      <a:pPr algn="ctr">
                        <a:lnSpc>
                          <a:spcPct val="100000"/>
                        </a:lnSpc>
                      </a:pPr>
                      <a:r>
                        <a:rPr kumimoji="1" lang="en-US" altLang="ja-JP" sz="1600" dirty="0" smtClean="0"/>
                        <a:t>18</a:t>
                      </a:r>
                      <a:r>
                        <a:rPr kumimoji="1" lang="ja-JP" altLang="en-US" sz="1600" dirty="0" smtClean="0"/>
                        <a:t>年以上</a:t>
                      </a:r>
                      <a:endParaRPr kumimoji="1" lang="ja-JP" altLang="en-US" sz="1600" dirty="0"/>
                    </a:p>
                  </a:txBody>
                  <a:tcPr anchor="ctr"/>
                </a:tc>
                <a:tc>
                  <a:txBody>
                    <a:bodyPr/>
                    <a:lstStyle/>
                    <a:p>
                      <a:pPr algn="ctr">
                        <a:lnSpc>
                          <a:spcPct val="100000"/>
                        </a:lnSpc>
                      </a:pPr>
                      <a:r>
                        <a:rPr kumimoji="1" lang="en-US" altLang="ja-JP" sz="1600" dirty="0" smtClean="0"/>
                        <a:t>21</a:t>
                      </a:r>
                      <a:r>
                        <a:rPr kumimoji="1" lang="ja-JP" altLang="en-US" sz="1600" dirty="0" smtClean="0"/>
                        <a:t>年以上</a:t>
                      </a:r>
                      <a:endParaRPr kumimoji="1" lang="ja-JP" altLang="en-US" sz="1600" dirty="0"/>
                    </a:p>
                  </a:txBody>
                  <a:tcPr anchor="ctr"/>
                </a:tc>
                <a:tc>
                  <a:txBody>
                    <a:bodyPr/>
                    <a:lstStyle/>
                    <a:p>
                      <a:pPr algn="ctr">
                        <a:lnSpc>
                          <a:spcPct val="100000"/>
                        </a:lnSpc>
                      </a:pPr>
                      <a:r>
                        <a:rPr kumimoji="1" lang="en-US" altLang="ja-JP" sz="1600" dirty="0" smtClean="0"/>
                        <a:t>23</a:t>
                      </a:r>
                      <a:r>
                        <a:rPr kumimoji="1" lang="ja-JP" altLang="en-US" sz="1600" dirty="0" smtClean="0"/>
                        <a:t>年以上</a:t>
                      </a:r>
                      <a:endParaRPr kumimoji="1" lang="ja-JP" altLang="en-US" sz="1600" dirty="0"/>
                    </a:p>
                  </a:txBody>
                  <a:tcPr anchor="ctr"/>
                </a:tc>
                <a:extLst>
                  <a:ext uri="{0D108BD9-81ED-4DB2-BD59-A6C34878D82A}">
                    <a16:rowId xmlns:a16="http://schemas.microsoft.com/office/drawing/2014/main" val="1110718892"/>
                  </a:ext>
                </a:extLst>
              </a:tr>
              <a:tr h="319882">
                <a:tc>
                  <a:txBody>
                    <a:bodyPr/>
                    <a:lstStyle/>
                    <a:p>
                      <a:pPr algn="ctr">
                        <a:lnSpc>
                          <a:spcPct val="100000"/>
                        </a:lnSpc>
                      </a:pPr>
                      <a:r>
                        <a:rPr kumimoji="1" lang="ja-JP" altLang="en-US" sz="1600" dirty="0" smtClean="0"/>
                        <a:t>専スタ１級</a:t>
                      </a:r>
                      <a:endParaRPr kumimoji="1" lang="ja-JP" altLang="en-US" sz="1600" dirty="0"/>
                    </a:p>
                  </a:txBody>
                  <a:tcPr anchor="ctr"/>
                </a:tc>
                <a:tc>
                  <a:txBody>
                    <a:bodyPr/>
                    <a:lstStyle/>
                    <a:p>
                      <a:pPr algn="ctr">
                        <a:lnSpc>
                          <a:spcPct val="100000"/>
                        </a:lnSpc>
                      </a:pPr>
                      <a:r>
                        <a:rPr kumimoji="1" lang="en-US" altLang="ja-JP" sz="1600" dirty="0" smtClean="0"/>
                        <a:t>23</a:t>
                      </a:r>
                      <a:r>
                        <a:rPr kumimoji="1" lang="ja-JP" altLang="en-US" sz="1600" dirty="0" smtClean="0"/>
                        <a:t>年以上</a:t>
                      </a:r>
                      <a:endParaRPr kumimoji="1" lang="ja-JP" altLang="en-US" sz="1600" dirty="0"/>
                    </a:p>
                  </a:txBody>
                  <a:tcPr anchor="ctr"/>
                </a:tc>
                <a:tc>
                  <a:txBody>
                    <a:bodyPr/>
                    <a:lstStyle/>
                    <a:p>
                      <a:pPr algn="ctr">
                        <a:lnSpc>
                          <a:spcPct val="100000"/>
                        </a:lnSpc>
                      </a:pPr>
                      <a:r>
                        <a:rPr kumimoji="1" lang="en-US" altLang="ja-JP" sz="1600" dirty="0" smtClean="0"/>
                        <a:t>26</a:t>
                      </a:r>
                      <a:r>
                        <a:rPr kumimoji="1" lang="ja-JP" altLang="en-US" sz="1600" dirty="0" smtClean="0"/>
                        <a:t>年以上</a:t>
                      </a:r>
                      <a:endParaRPr kumimoji="1" lang="ja-JP" altLang="en-US" sz="1600" dirty="0"/>
                    </a:p>
                  </a:txBody>
                  <a:tcPr anchor="ctr"/>
                </a:tc>
                <a:tc>
                  <a:txBody>
                    <a:bodyPr/>
                    <a:lstStyle/>
                    <a:p>
                      <a:pPr algn="ctr">
                        <a:lnSpc>
                          <a:spcPct val="100000"/>
                        </a:lnSpc>
                      </a:pPr>
                      <a:r>
                        <a:rPr kumimoji="1" lang="en-US" altLang="ja-JP" sz="1600" dirty="0" smtClean="0"/>
                        <a:t>28</a:t>
                      </a:r>
                      <a:r>
                        <a:rPr kumimoji="1" lang="ja-JP" altLang="en-US" sz="1600" dirty="0" smtClean="0"/>
                        <a:t>年以上</a:t>
                      </a:r>
                      <a:endParaRPr kumimoji="1" lang="ja-JP" altLang="en-US" sz="1600" dirty="0"/>
                    </a:p>
                  </a:txBody>
                  <a:tcPr anchor="ctr"/>
                </a:tc>
                <a:extLst>
                  <a:ext uri="{0D108BD9-81ED-4DB2-BD59-A6C34878D82A}">
                    <a16:rowId xmlns:a16="http://schemas.microsoft.com/office/drawing/2014/main" val="297629545"/>
                  </a:ext>
                </a:extLst>
              </a:tr>
            </a:tbl>
          </a:graphicData>
        </a:graphic>
      </p:graphicFrame>
      <p:pic>
        <p:nvPicPr>
          <p:cNvPr id="12" name="図 11"/>
          <p:cNvPicPr>
            <a:picLocks noChangeAspect="1"/>
          </p:cNvPicPr>
          <p:nvPr/>
        </p:nvPicPr>
        <p:blipFill>
          <a:blip r:embed="rId2"/>
          <a:stretch>
            <a:fillRect/>
          </a:stretch>
        </p:blipFill>
        <p:spPr>
          <a:xfrm>
            <a:off x="-5268" y="2341523"/>
            <a:ext cx="4886260" cy="2975695"/>
          </a:xfrm>
          <a:prstGeom prst="rect">
            <a:avLst/>
          </a:prstGeom>
          <a:ln w="19050">
            <a:noFill/>
            <a:prstDash val="dash"/>
          </a:ln>
        </p:spPr>
      </p:pic>
      <p:sp>
        <p:nvSpPr>
          <p:cNvPr id="2" name="タイトル 1"/>
          <p:cNvSpPr>
            <a:spLocks noGrp="1"/>
          </p:cNvSpPr>
          <p:nvPr>
            <p:ph type="title"/>
          </p:nvPr>
        </p:nvSpPr>
        <p:spPr/>
        <p:txBody>
          <a:bodyPr/>
          <a:lstStyle/>
          <a:p>
            <a:endParaRPr kumimoji="1" lang="ja-JP" altLang="en-US"/>
          </a:p>
        </p:txBody>
      </p:sp>
      <p:sp>
        <p:nvSpPr>
          <p:cNvPr id="11" name="正方形/長方形 10"/>
          <p:cNvSpPr/>
          <p:nvPr/>
        </p:nvSpPr>
        <p:spPr bwMode="auto">
          <a:xfrm>
            <a:off x="6946" y="7144"/>
            <a:ext cx="9909750" cy="673224"/>
          </a:xfrm>
          <a:prstGeom prst="rect">
            <a:avLst/>
          </a:prstGeom>
          <a:solidFill>
            <a:srgbClr val="0098D0"/>
          </a:solidFill>
          <a:extLst/>
        </p:spPr>
        <p:txBody>
          <a:bodyPr vert="horz" lIns="91440" tIns="45720" rIns="91440" bIns="45720" rtlCol="0" anchor="ctr">
            <a:normAutofit fontScale="97500" lnSpcReduction="10000"/>
          </a:bodyPr>
          <a:lstStyle/>
          <a:p>
            <a:pPr algn="ctr">
              <a:spcBef>
                <a:spcPct val="0"/>
              </a:spcBef>
            </a:pP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募集内容（常勤）</a:t>
            </a:r>
          </a:p>
        </p:txBody>
      </p:sp>
      <p:graphicFrame>
        <p:nvGraphicFramePr>
          <p:cNvPr id="8" name="表 7"/>
          <p:cNvGraphicFramePr>
            <a:graphicFrameLocks noGrp="1"/>
          </p:cNvGraphicFramePr>
          <p:nvPr>
            <p:extLst>
              <p:ext uri="{D42A27DB-BD31-4B8C-83A1-F6EECF244321}">
                <p14:modId xmlns:p14="http://schemas.microsoft.com/office/powerpoint/2010/main" val="2644485383"/>
              </p:ext>
            </p:extLst>
          </p:nvPr>
        </p:nvGraphicFramePr>
        <p:xfrm>
          <a:off x="227681" y="5774879"/>
          <a:ext cx="9217471" cy="975360"/>
        </p:xfrm>
        <a:graphic>
          <a:graphicData uri="http://schemas.openxmlformats.org/drawingml/2006/table">
            <a:tbl>
              <a:tblPr firstRow="1" firstCol="1" bandRow="1">
                <a:tableStyleId>{69CF1AB2-1976-4502-BF36-3FF5EA218861}</a:tableStyleId>
              </a:tblPr>
              <a:tblGrid>
                <a:gridCol w="3816424">
                  <a:extLst>
                    <a:ext uri="{9D8B030D-6E8A-4147-A177-3AD203B41FA5}">
                      <a16:colId xmlns:a16="http://schemas.microsoft.com/office/drawing/2014/main" val="685444322"/>
                    </a:ext>
                  </a:extLst>
                </a:gridCol>
                <a:gridCol w="5401047">
                  <a:extLst>
                    <a:ext uri="{9D8B030D-6E8A-4147-A177-3AD203B41FA5}">
                      <a16:colId xmlns:a16="http://schemas.microsoft.com/office/drawing/2014/main" val="1467749359"/>
                    </a:ext>
                  </a:extLst>
                </a:gridCol>
              </a:tblGrid>
              <a:tr h="0">
                <a:tc>
                  <a:txBody>
                    <a:bodyPr/>
                    <a:lstStyle/>
                    <a:p>
                      <a:pPr algn="l">
                        <a:spcAft>
                          <a:spcPts val="0"/>
                        </a:spcAft>
                      </a:pPr>
                      <a:r>
                        <a:rPr lang="ja-JP" sz="1600" b="0" kern="0" dirty="0">
                          <a:effectLst/>
                          <a:latin typeface="Meiryo UI" panose="020B0604030504040204" pitchFamily="50" charset="-128"/>
                          <a:ea typeface="Meiryo UI" panose="020B0604030504040204" pitchFamily="50" charset="-128"/>
                        </a:rPr>
                        <a:t>受験申込</a:t>
                      </a:r>
                      <a:r>
                        <a:rPr lang="ja-JP" sz="1600" b="0" kern="0" dirty="0" smtClean="0">
                          <a:effectLst/>
                          <a:latin typeface="Meiryo UI" panose="020B0604030504040204" pitchFamily="50" charset="-128"/>
                          <a:ea typeface="Meiryo UI" panose="020B0604030504040204" pitchFamily="50" charset="-128"/>
                        </a:rPr>
                        <a:t>受付期間</a:t>
                      </a:r>
                      <a:endParaRPr lang="ja-JP" sz="1600" b="0" kern="100" dirty="0">
                        <a:effectLst/>
                        <a:latin typeface="Meiryo UI" panose="020B0604030504040204" pitchFamily="50" charset="-128"/>
                        <a:ea typeface="Meiryo UI" panose="020B0604030504040204" pitchFamily="50" charset="-128"/>
                      </a:endParaRPr>
                    </a:p>
                  </a:txBody>
                  <a:tcPr marL="68580" marR="68580" marT="0" marB="0"/>
                </a:tc>
                <a:tc>
                  <a:txBody>
                    <a:bodyPr/>
                    <a:lstStyle/>
                    <a:p>
                      <a:pPr algn="l">
                        <a:spcAft>
                          <a:spcPts val="0"/>
                        </a:spcAft>
                      </a:pPr>
                      <a:r>
                        <a:rPr lang="en-US" sz="1600" b="0" kern="0" dirty="0">
                          <a:effectLst/>
                          <a:latin typeface="Meiryo UI" panose="020B0604030504040204" pitchFamily="50" charset="-128"/>
                          <a:ea typeface="Meiryo UI" panose="020B0604030504040204" pitchFamily="50" charset="-128"/>
                        </a:rPr>
                        <a:t>11</a:t>
                      </a:r>
                      <a:r>
                        <a:rPr lang="ja-JP" sz="1600" b="0" kern="0" dirty="0">
                          <a:effectLst/>
                          <a:latin typeface="Meiryo UI" panose="020B0604030504040204" pitchFamily="50" charset="-128"/>
                          <a:ea typeface="Meiryo UI" panose="020B0604030504040204" pitchFamily="50" charset="-128"/>
                        </a:rPr>
                        <a:t>月</a:t>
                      </a:r>
                      <a:r>
                        <a:rPr lang="en-US" sz="1600" b="0" kern="0" dirty="0">
                          <a:effectLst/>
                          <a:latin typeface="Meiryo UI" panose="020B0604030504040204" pitchFamily="50" charset="-128"/>
                          <a:ea typeface="Meiryo UI" panose="020B0604030504040204" pitchFamily="50" charset="-128"/>
                        </a:rPr>
                        <a:t>13</a:t>
                      </a:r>
                      <a:r>
                        <a:rPr lang="ja-JP" sz="1600" b="0" kern="0" dirty="0">
                          <a:effectLst/>
                          <a:latin typeface="Meiryo UI" panose="020B0604030504040204" pitchFamily="50" charset="-128"/>
                          <a:ea typeface="Meiryo UI" panose="020B0604030504040204" pitchFamily="50" charset="-128"/>
                        </a:rPr>
                        <a:t>日（火曜日）～</a:t>
                      </a:r>
                      <a:r>
                        <a:rPr lang="en-US" sz="1600" b="0" kern="0" dirty="0">
                          <a:effectLst/>
                          <a:latin typeface="Meiryo UI" panose="020B0604030504040204" pitchFamily="50" charset="-128"/>
                          <a:ea typeface="Meiryo UI" panose="020B0604030504040204" pitchFamily="50" charset="-128"/>
                        </a:rPr>
                        <a:t>12</a:t>
                      </a:r>
                      <a:r>
                        <a:rPr lang="ja-JP" sz="1600" b="0" kern="0" dirty="0">
                          <a:effectLst/>
                          <a:latin typeface="Meiryo UI" panose="020B0604030504040204" pitchFamily="50" charset="-128"/>
                          <a:ea typeface="Meiryo UI" panose="020B0604030504040204" pitchFamily="50" charset="-128"/>
                        </a:rPr>
                        <a:t>月</a:t>
                      </a:r>
                      <a:r>
                        <a:rPr lang="en-US" sz="1600" b="0" kern="0" dirty="0">
                          <a:effectLst/>
                          <a:latin typeface="Meiryo UI" panose="020B0604030504040204" pitchFamily="50" charset="-128"/>
                          <a:ea typeface="Meiryo UI" panose="020B0604030504040204" pitchFamily="50" charset="-128"/>
                        </a:rPr>
                        <a:t>14</a:t>
                      </a:r>
                      <a:r>
                        <a:rPr lang="ja-JP" sz="1600" b="0" kern="0" dirty="0">
                          <a:effectLst/>
                          <a:latin typeface="Meiryo UI" panose="020B0604030504040204" pitchFamily="50" charset="-128"/>
                          <a:ea typeface="Meiryo UI" panose="020B0604030504040204" pitchFamily="50" charset="-128"/>
                        </a:rPr>
                        <a:t>日（金曜日</a:t>
                      </a:r>
                      <a:r>
                        <a:rPr lang="ja-JP" sz="1600" b="0" kern="0" dirty="0" smtClean="0">
                          <a:effectLst/>
                          <a:latin typeface="Meiryo UI" panose="020B0604030504040204" pitchFamily="50" charset="-128"/>
                          <a:ea typeface="Meiryo UI" panose="020B0604030504040204" pitchFamily="50" charset="-128"/>
                        </a:rPr>
                        <a:t>）</a:t>
                      </a:r>
                      <a:r>
                        <a:rPr lang="ja-JP" altLang="en-US" sz="1600" b="0" kern="0" dirty="0" smtClean="0">
                          <a:effectLst/>
                          <a:latin typeface="Meiryo UI" panose="020B0604030504040204" pitchFamily="50" charset="-128"/>
                          <a:ea typeface="Meiryo UI" panose="020B0604030504040204" pitchFamily="50" charset="-128"/>
                        </a:rPr>
                        <a:t>正午</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08350662"/>
                  </a:ext>
                </a:extLst>
              </a:tr>
              <a:tr h="0">
                <a:tc>
                  <a:txBody>
                    <a:bodyPr/>
                    <a:lstStyle/>
                    <a:p>
                      <a:pPr algn="l">
                        <a:spcAft>
                          <a:spcPts val="0"/>
                        </a:spcAft>
                      </a:pPr>
                      <a:r>
                        <a:rPr lang="ja-JP" sz="1600" b="0" kern="0">
                          <a:effectLst/>
                          <a:latin typeface="Meiryo UI" panose="020B0604030504040204" pitchFamily="50" charset="-128"/>
                          <a:ea typeface="Meiryo UI" panose="020B0604030504040204" pitchFamily="50" charset="-128"/>
                        </a:rPr>
                        <a:t>第１次選考（経歴、論文）通過者発表日</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l">
                        <a:spcAft>
                          <a:spcPts val="0"/>
                        </a:spcAft>
                      </a:pPr>
                      <a:r>
                        <a:rPr lang="ja-JP" sz="1600" b="0" kern="0" dirty="0">
                          <a:effectLst/>
                          <a:latin typeface="Meiryo UI" panose="020B0604030504040204" pitchFamily="50" charset="-128"/>
                          <a:ea typeface="Meiryo UI" panose="020B0604030504040204" pitchFamily="50" charset="-128"/>
                        </a:rPr>
                        <a:t>１月</a:t>
                      </a:r>
                      <a:r>
                        <a:rPr lang="en-US" sz="1600" b="0" kern="0" dirty="0">
                          <a:effectLst/>
                          <a:latin typeface="Meiryo UI" panose="020B0604030504040204" pitchFamily="50" charset="-128"/>
                          <a:ea typeface="Meiryo UI" panose="020B0604030504040204" pitchFamily="50" charset="-128"/>
                        </a:rPr>
                        <a:t>11</a:t>
                      </a:r>
                      <a:r>
                        <a:rPr lang="ja-JP" sz="1600" b="0" kern="0" dirty="0">
                          <a:effectLst/>
                          <a:latin typeface="Meiryo UI" panose="020B0604030504040204" pitchFamily="50" charset="-128"/>
                          <a:ea typeface="Meiryo UI" panose="020B0604030504040204" pitchFamily="50" charset="-128"/>
                        </a:rPr>
                        <a:t>日（金曜日）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23143541"/>
                  </a:ext>
                </a:extLst>
              </a:tr>
              <a:tr h="0">
                <a:tc>
                  <a:txBody>
                    <a:bodyPr/>
                    <a:lstStyle/>
                    <a:p>
                      <a:pPr algn="l">
                        <a:spcAft>
                          <a:spcPts val="0"/>
                        </a:spcAft>
                      </a:pPr>
                      <a:r>
                        <a:rPr lang="ja-JP" sz="1600" b="0" kern="0" dirty="0">
                          <a:effectLst/>
                          <a:latin typeface="Meiryo UI" panose="020B0604030504040204" pitchFamily="50" charset="-128"/>
                          <a:ea typeface="Meiryo UI" panose="020B0604030504040204" pitchFamily="50" charset="-128"/>
                        </a:rPr>
                        <a:t>第２次選考日（面接）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l">
                        <a:spcAft>
                          <a:spcPts val="0"/>
                        </a:spcAft>
                      </a:pPr>
                      <a:r>
                        <a:rPr lang="ja-JP" sz="1600" b="0" kern="0">
                          <a:effectLst/>
                          <a:latin typeface="Meiryo UI" panose="020B0604030504040204" pitchFamily="50" charset="-128"/>
                          <a:ea typeface="Meiryo UI" panose="020B0604030504040204" pitchFamily="50" charset="-128"/>
                        </a:rPr>
                        <a:t>１月</a:t>
                      </a:r>
                      <a:r>
                        <a:rPr lang="en-US" sz="1600" b="0" kern="0">
                          <a:effectLst/>
                          <a:latin typeface="Meiryo UI" panose="020B0604030504040204" pitchFamily="50" charset="-128"/>
                          <a:ea typeface="Meiryo UI" panose="020B0604030504040204" pitchFamily="50" charset="-128"/>
                        </a:rPr>
                        <a:t>21</a:t>
                      </a:r>
                      <a:r>
                        <a:rPr lang="ja-JP" sz="1600" b="0" kern="0">
                          <a:effectLst/>
                          <a:latin typeface="Meiryo UI" panose="020B0604030504040204" pitchFamily="50" charset="-128"/>
                          <a:ea typeface="Meiryo UI" panose="020B0604030504040204" pitchFamily="50" charset="-128"/>
                        </a:rPr>
                        <a:t>日（月曜日）～１月</a:t>
                      </a:r>
                      <a:r>
                        <a:rPr lang="en-US" sz="1600" b="0" kern="0">
                          <a:effectLst/>
                          <a:latin typeface="Meiryo UI" panose="020B0604030504040204" pitchFamily="50" charset="-128"/>
                          <a:ea typeface="Meiryo UI" panose="020B0604030504040204" pitchFamily="50" charset="-128"/>
                        </a:rPr>
                        <a:t>25</a:t>
                      </a:r>
                      <a:r>
                        <a:rPr lang="ja-JP" sz="1600" b="0" kern="0">
                          <a:effectLst/>
                          <a:latin typeface="Meiryo UI" panose="020B0604030504040204" pitchFamily="50" charset="-128"/>
                          <a:ea typeface="Meiryo UI" panose="020B0604030504040204" pitchFamily="50" charset="-128"/>
                        </a:rPr>
                        <a:t>日（金曜日）で指定する日</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25628550"/>
                  </a:ext>
                </a:extLst>
              </a:tr>
              <a:tr h="0">
                <a:tc>
                  <a:txBody>
                    <a:bodyPr/>
                    <a:lstStyle/>
                    <a:p>
                      <a:pPr algn="l">
                        <a:spcAft>
                          <a:spcPts val="0"/>
                        </a:spcAft>
                      </a:pPr>
                      <a:r>
                        <a:rPr lang="ja-JP" sz="1600" b="0" kern="0">
                          <a:effectLst/>
                          <a:latin typeface="Meiryo UI" panose="020B0604030504040204" pitchFamily="50" charset="-128"/>
                          <a:ea typeface="Meiryo UI" panose="020B0604030504040204" pitchFamily="50" charset="-128"/>
                        </a:rPr>
                        <a:t>最終合格者発表日（内定日）</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l">
                        <a:spcAft>
                          <a:spcPts val="0"/>
                        </a:spcAft>
                      </a:pPr>
                      <a:r>
                        <a:rPr lang="ja-JP" sz="1600" b="0" kern="0" dirty="0">
                          <a:effectLst/>
                          <a:latin typeface="Meiryo UI" panose="020B0604030504040204" pitchFamily="50" charset="-128"/>
                          <a:ea typeface="Meiryo UI" panose="020B0604030504040204" pitchFamily="50" charset="-128"/>
                        </a:rPr>
                        <a:t>２月１日（金曜日）（予定）</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56294760"/>
                  </a:ext>
                </a:extLst>
              </a:tr>
            </a:tbl>
          </a:graphicData>
        </a:graphic>
      </p:graphicFrame>
      <p:sp>
        <p:nvSpPr>
          <p:cNvPr id="18" name="テキスト プレースホルダー 9"/>
          <p:cNvSpPr>
            <a:spLocks noGrp="1"/>
          </p:cNvSpPr>
          <p:nvPr>
            <p:ph type="body" sz="quarter" idx="17"/>
          </p:nvPr>
        </p:nvSpPr>
        <p:spPr>
          <a:xfrm>
            <a:off x="128464" y="764704"/>
            <a:ext cx="9649071" cy="1141439"/>
          </a:xfrm>
        </p:spPr>
        <p:txBody>
          <a:bodyPr/>
          <a:lstStyle/>
          <a:p>
            <a:r>
              <a:rPr lang="ja-JP" altLang="en-US" dirty="0"/>
              <a:t>人事院障害者選考試験（係員級）に加え</a:t>
            </a:r>
            <a:r>
              <a:rPr lang="ja-JP" altLang="en-US" dirty="0" smtClean="0"/>
              <a:t>、</a:t>
            </a:r>
            <a:r>
              <a:rPr lang="ja-JP" altLang="en-US" b="1" dirty="0"/>
              <a:t>３つ</a:t>
            </a:r>
            <a:r>
              <a:rPr lang="ja-JP" altLang="en-US" b="1" dirty="0" smtClean="0"/>
              <a:t>の経済産業省独自パス</a:t>
            </a:r>
            <a:r>
              <a:rPr lang="en-US" altLang="ja-JP" baseline="30000" dirty="0" smtClean="0"/>
              <a:t>※</a:t>
            </a:r>
            <a:r>
              <a:rPr lang="ja-JP" altLang="en-US" dirty="0" smtClean="0"/>
              <a:t>による募集を開始。</a:t>
            </a:r>
            <a:r>
              <a:rPr lang="ja-JP" altLang="en-US" b="1" dirty="0" smtClean="0"/>
              <a:t>多様な活躍の場</a:t>
            </a:r>
            <a:r>
              <a:rPr lang="ja-JP" altLang="en-US" dirty="0" smtClean="0"/>
              <a:t>を</a:t>
            </a:r>
            <a:r>
              <a:rPr lang="ja-JP" altLang="en-US" dirty="0"/>
              <a:t>御提供</a:t>
            </a:r>
            <a:r>
              <a:rPr lang="ja-JP" altLang="en-US" dirty="0" smtClean="0"/>
              <a:t>。</a:t>
            </a:r>
            <a:r>
              <a:rPr lang="en-US" altLang="ja-JP" dirty="0" smtClean="0"/>
              <a:t/>
            </a:r>
            <a:br>
              <a:rPr lang="en-US" altLang="ja-JP" dirty="0" smtClean="0"/>
            </a:br>
            <a:r>
              <a:rPr lang="en-US" altLang="ja-JP" sz="1800" dirty="0" smtClean="0"/>
              <a:t>※</a:t>
            </a:r>
            <a:r>
              <a:rPr lang="ja-JP" altLang="en-US" sz="1800" dirty="0" smtClean="0"/>
              <a:t>：①</a:t>
            </a:r>
            <a:r>
              <a:rPr lang="ja-JP" altLang="en-US" sz="1800" dirty="0"/>
              <a:t>係長級、②課長補佐級、③専門スタッフ</a:t>
            </a:r>
            <a:r>
              <a:rPr lang="ja-JP" altLang="en-US" sz="1800" dirty="0" smtClean="0"/>
              <a:t>職</a:t>
            </a:r>
            <a:endParaRPr lang="en-US" altLang="ja-JP" sz="1800" dirty="0"/>
          </a:p>
        </p:txBody>
      </p:sp>
      <p:sp>
        <p:nvSpPr>
          <p:cNvPr id="21" name="角丸四角形 20"/>
          <p:cNvSpPr/>
          <p:nvPr/>
        </p:nvSpPr>
        <p:spPr bwMode="auto">
          <a:xfrm>
            <a:off x="116020" y="5350311"/>
            <a:ext cx="2134179" cy="36004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0" lang="ja-JP" altLang="en-US" sz="1800" dirty="0" smtClean="0"/>
              <a:t>選考スケジュール</a:t>
            </a:r>
            <a:endParaRPr kumimoji="0" lang="ja-JP" altLang="en-US" sz="1800" dirty="0"/>
          </a:p>
        </p:txBody>
      </p:sp>
      <p:sp>
        <p:nvSpPr>
          <p:cNvPr id="24" name="角丸四角形 23"/>
          <p:cNvSpPr/>
          <p:nvPr/>
        </p:nvSpPr>
        <p:spPr bwMode="auto">
          <a:xfrm>
            <a:off x="116020" y="2132856"/>
            <a:ext cx="1656184" cy="36004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0" lang="ja-JP" altLang="en-US" dirty="0" smtClean="0"/>
              <a:t>官職イメージ</a:t>
            </a:r>
            <a:endParaRPr kumimoji="0" lang="ja-JP" altLang="en-US" sz="1800" dirty="0"/>
          </a:p>
        </p:txBody>
      </p:sp>
      <p:sp>
        <p:nvSpPr>
          <p:cNvPr id="26" name="角丸四角形 25"/>
          <p:cNvSpPr/>
          <p:nvPr/>
        </p:nvSpPr>
        <p:spPr bwMode="auto">
          <a:xfrm>
            <a:off x="4936242" y="2132856"/>
            <a:ext cx="2609045" cy="36004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0" lang="ja-JP" altLang="en-US" dirty="0" smtClean="0"/>
              <a:t>採用予定数・応募資格</a:t>
            </a:r>
            <a:endParaRPr kumimoji="0" lang="ja-JP" altLang="en-US" sz="1800" dirty="0"/>
          </a:p>
        </p:txBody>
      </p:sp>
      <p:sp>
        <p:nvSpPr>
          <p:cNvPr id="9" name="テキスト ボックス 8"/>
          <p:cNvSpPr txBox="1"/>
          <p:nvPr/>
        </p:nvSpPr>
        <p:spPr>
          <a:xfrm>
            <a:off x="4880992" y="2564904"/>
            <a:ext cx="4859022" cy="646331"/>
          </a:xfrm>
          <a:prstGeom prst="rect">
            <a:avLst/>
          </a:prstGeom>
          <a:noFill/>
        </p:spPr>
        <p:txBody>
          <a:bodyPr wrap="none" rtlCol="0">
            <a:spAutoFit/>
          </a:bodyPr>
          <a:lstStyle/>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障害者選考試験：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係長級、課長補佐級、専スタ１級：若干名</a:t>
            </a:r>
          </a:p>
        </p:txBody>
      </p:sp>
    </p:spTree>
    <p:extLst>
      <p:ext uri="{BB962C8B-B14F-4D97-AF65-F5344CB8AC3E}">
        <p14:creationId xmlns:p14="http://schemas.microsoft.com/office/powerpoint/2010/main" val="409633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11" name="正方形/長方形 10"/>
          <p:cNvSpPr/>
          <p:nvPr/>
        </p:nvSpPr>
        <p:spPr bwMode="auto">
          <a:xfrm>
            <a:off x="6946" y="7144"/>
            <a:ext cx="9909750" cy="673224"/>
          </a:xfrm>
          <a:prstGeom prst="rect">
            <a:avLst/>
          </a:prstGeom>
          <a:solidFill>
            <a:srgbClr val="0098D0"/>
          </a:solidFill>
          <a:extLst/>
        </p:spPr>
        <p:txBody>
          <a:bodyPr vert="horz" lIns="91440" tIns="45720" rIns="91440" bIns="45720" rtlCol="0" anchor="ctr">
            <a:normAutofit fontScale="97500" lnSpcReduction="10000"/>
          </a:bodyPr>
          <a:lstStyle/>
          <a:p>
            <a:pPr algn="ctr">
              <a:spcBef>
                <a:spcPct val="0"/>
              </a:spcBef>
            </a:pP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募集内容</a:t>
            </a:r>
            <a:r>
              <a:rPr lang="ja-JP" altLang="en-US" sz="4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（非常勤</a:t>
            </a: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プレースホルダー 9"/>
          <p:cNvSpPr>
            <a:spLocks noGrp="1"/>
          </p:cNvSpPr>
          <p:nvPr>
            <p:ph type="body" sz="quarter" idx="17"/>
          </p:nvPr>
        </p:nvSpPr>
        <p:spPr>
          <a:xfrm>
            <a:off x="128464" y="764704"/>
            <a:ext cx="9649071" cy="525886"/>
          </a:xfrm>
        </p:spPr>
        <p:txBody>
          <a:bodyPr/>
          <a:lstStyle/>
          <a:p>
            <a:r>
              <a:rPr lang="ja-JP" altLang="en-US" dirty="0" smtClean="0"/>
              <a:t>業務内容は、</a:t>
            </a:r>
            <a:r>
              <a:rPr lang="ja-JP" altLang="en-US" dirty="0"/>
              <a:t>事務業務から専門業務まで多様。</a:t>
            </a:r>
            <a:r>
              <a:rPr lang="ja-JP" altLang="en-US" b="1" dirty="0" smtClean="0"/>
              <a:t>御本人の要望を踏まえ柔軟に対応。</a:t>
            </a:r>
            <a:endParaRPr lang="en-US" altLang="ja-JP" b="1" dirty="0"/>
          </a:p>
        </p:txBody>
      </p:sp>
      <p:sp>
        <p:nvSpPr>
          <p:cNvPr id="21" name="角丸四角形 20"/>
          <p:cNvSpPr/>
          <p:nvPr/>
        </p:nvSpPr>
        <p:spPr bwMode="auto">
          <a:xfrm>
            <a:off x="116020" y="3868901"/>
            <a:ext cx="2134179" cy="36004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0" lang="ja-JP" altLang="en-US" sz="1800" dirty="0" smtClean="0"/>
              <a:t>選考スケジュール</a:t>
            </a:r>
            <a:endParaRPr kumimoji="0" lang="ja-JP" altLang="en-US" sz="1800" dirty="0"/>
          </a:p>
        </p:txBody>
      </p:sp>
      <p:sp>
        <p:nvSpPr>
          <p:cNvPr id="24" name="角丸四角形 23"/>
          <p:cNvSpPr/>
          <p:nvPr/>
        </p:nvSpPr>
        <p:spPr bwMode="auto">
          <a:xfrm>
            <a:off x="128464" y="1397675"/>
            <a:ext cx="1656184" cy="36004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0" lang="ja-JP" altLang="en-US" sz="1800" dirty="0" smtClean="0"/>
              <a:t>業務内容例</a:t>
            </a:r>
            <a:endParaRPr kumimoji="0" lang="ja-JP" altLang="en-US" sz="1800" dirty="0"/>
          </a:p>
        </p:txBody>
      </p:sp>
      <p:sp>
        <p:nvSpPr>
          <p:cNvPr id="26" name="角丸四角形 25"/>
          <p:cNvSpPr/>
          <p:nvPr/>
        </p:nvSpPr>
        <p:spPr bwMode="auto">
          <a:xfrm>
            <a:off x="5671876" y="1397675"/>
            <a:ext cx="1528926" cy="36004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0" lang="ja-JP" altLang="en-US" dirty="0" smtClean="0"/>
              <a:t>採用予定数</a:t>
            </a:r>
            <a:endParaRPr kumimoji="0" lang="ja-JP" altLang="en-US" sz="1800" dirty="0"/>
          </a:p>
        </p:txBody>
      </p:sp>
      <p:sp>
        <p:nvSpPr>
          <p:cNvPr id="13" name="テキスト ボックス 12"/>
          <p:cNvSpPr txBox="1"/>
          <p:nvPr/>
        </p:nvSpPr>
        <p:spPr>
          <a:xfrm>
            <a:off x="5671875" y="1816949"/>
            <a:ext cx="4234125" cy="1138773"/>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平成３０年度：４０名程度</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平成３１年度：６５名程度</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1463" indent="-271463"/>
            <a:r>
              <a:rPr lang="en-US" altLang="ja-JP"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勤務実績が良好であれば、</a:t>
            </a:r>
            <a:r>
              <a:rPr lang="ja-JP" altLang="ja-JP"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常勤</a:t>
            </a:r>
            <a:r>
              <a:rPr lang="ja-JP"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職員への</a:t>
            </a:r>
            <a:r>
              <a:rPr lang="ja-JP" altLang="ja-JP"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ステップアップ</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も</a:t>
            </a:r>
            <a:r>
              <a:rPr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可能</a:t>
            </a:r>
            <a:endParaRPr lang="en-US" altLang="ja-JP"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28464" y="4275653"/>
            <a:ext cx="9577510"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随時実施中。</a:t>
            </a:r>
            <a:endParaRPr lang="en-US" altLang="ja-JP"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選考プロセスは以下のとおり。</a:t>
            </a:r>
            <a:endParaRPr lang="en-US" altLang="ja-JP"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①ハローワーク</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もしくは当省</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で求人確認の上、応募書類を送付</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②書類</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選考、面接を経て、合否を連絡</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128464" y="1829723"/>
            <a:ext cx="5328592" cy="2031325"/>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事務業務：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文書の受領、チェック、管理、</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発送</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・パソコンデータ入力　等</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専門業務：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政策立案に対する補助、調査、分析</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業務　等</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技能労務業務：</a:t>
            </a:r>
            <a:endParaRPr lang="en-US" altLang="ja-JP"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・自動車</a:t>
            </a:r>
            <a:r>
              <a:rPr lang="ja-JP" altLang="en-US"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運転手、清掃、</a:t>
            </a:r>
            <a:r>
              <a:rPr lang="ja-JP" altLang="en-US"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警備　等</a:t>
            </a:r>
            <a:endParaRPr lang="en-US" altLang="ja-JP"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スライド番号プレースホルダ 2"/>
          <p:cNvSpPr>
            <a:spLocks noGrp="1"/>
          </p:cNvSpPr>
          <p:nvPr>
            <p:ph type="sldNum" sz="quarter" idx="12"/>
          </p:nvPr>
        </p:nvSpPr>
        <p:spPr>
          <a:xfrm>
            <a:off x="7605295" y="6525345"/>
            <a:ext cx="2311400" cy="365125"/>
          </a:xfrm>
        </p:spPr>
        <p:txBody>
          <a:bodyPr/>
          <a:lstStyle/>
          <a:p>
            <a:pPr>
              <a:defRPr/>
            </a:pPr>
            <a:r>
              <a:rPr lang="en-US" altLang="ja-JP" dirty="0">
                <a:solidFill>
                  <a:prstClr val="black">
                    <a:tint val="75000"/>
                  </a:prstClr>
                </a:solidFill>
              </a:rPr>
              <a:t>5</a:t>
            </a:r>
          </a:p>
        </p:txBody>
      </p:sp>
      <p:sp>
        <p:nvSpPr>
          <p:cNvPr id="3" name="テキスト ボックス 2"/>
          <p:cNvSpPr txBox="1"/>
          <p:nvPr/>
        </p:nvSpPr>
        <p:spPr>
          <a:xfrm>
            <a:off x="200470" y="5468991"/>
            <a:ext cx="9468000" cy="1354217"/>
          </a:xfrm>
          <a:prstGeom prst="rect">
            <a:avLst/>
          </a:prstGeom>
          <a:noFill/>
          <a:ln w="28575">
            <a:solidFill>
              <a:schemeClr val="tx1"/>
            </a:solidFill>
            <a:prstDash val="dash"/>
          </a:ln>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問合せ先</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大臣</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官房秘書課障害者雇用担当</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まで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お気軽に御連絡ください！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TEL</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03-3501-1608</a:t>
            </a: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Mail</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&lt;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常　勤</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&gt;meti_senko_shogaisha@meti.go.jp</a:t>
            </a: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&lt;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非常</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&gt;meti_hijyokin_shogaisha@meti.go.jp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015" y="5501065"/>
            <a:ext cx="1080000" cy="1080000"/>
          </a:xfrm>
          <a:prstGeom prst="rect">
            <a:avLst/>
          </a:prstGeom>
        </p:spPr>
      </p:pic>
      <p:sp>
        <p:nvSpPr>
          <p:cNvPr id="6" name="正方形/長方形 5"/>
          <p:cNvSpPr/>
          <p:nvPr/>
        </p:nvSpPr>
        <p:spPr>
          <a:xfrm>
            <a:off x="8272061" y="6503717"/>
            <a:ext cx="1322798" cy="307777"/>
          </a:xfrm>
          <a:prstGeom prst="rect">
            <a:avLst/>
          </a:prstGeom>
        </p:spPr>
        <p:txBody>
          <a:bodyPr wrap="non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非常勤採用</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HP</a:t>
            </a:r>
            <a:endParaRPr lang="ja-JP" altLang="en-US" sz="1400"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712" y="5522694"/>
            <a:ext cx="1080000" cy="1080000"/>
          </a:xfrm>
          <a:prstGeom prst="rect">
            <a:avLst/>
          </a:prstGeom>
        </p:spPr>
      </p:pic>
      <p:sp>
        <p:nvSpPr>
          <p:cNvPr id="17" name="正方形/長方形 16"/>
          <p:cNvSpPr/>
          <p:nvPr/>
        </p:nvSpPr>
        <p:spPr>
          <a:xfrm>
            <a:off x="7103081" y="6504105"/>
            <a:ext cx="1143262" cy="307777"/>
          </a:xfrm>
          <a:prstGeom prst="rect">
            <a:avLst/>
          </a:prstGeom>
        </p:spPr>
        <p:txBody>
          <a:bodyPr wrap="non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常勤採用</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HP</a:t>
            </a:r>
            <a:endParaRPr lang="ja-JP" altLang="en-US" sz="1400" dirty="0"/>
          </a:p>
        </p:txBody>
      </p:sp>
    </p:spTree>
    <p:extLst>
      <p:ext uri="{BB962C8B-B14F-4D97-AF65-F5344CB8AC3E}">
        <p14:creationId xmlns:p14="http://schemas.microsoft.com/office/powerpoint/2010/main" val="3182873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lgn="l">
          <a:defRPr kumimoji="0" sz="1800" dirty="0"/>
        </a:defPPr>
      </a:lstStyle>
    </a:spDef>
    <a:txDef>
      <a:spPr>
        <a:noFill/>
      </a:spPr>
      <a:bodyPr wrap="none" rtlCol="0">
        <a:spAutoFit/>
      </a:bodyPr>
      <a:lstStyle>
        <a:defPPr>
          <a:defRPr kumimoji="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2366</TotalTime>
  <Words>474</Words>
  <Application>Microsoft Office PowerPoint</Application>
  <PresentationFormat>A4 210 x 297 mm</PresentationFormat>
  <Paragraphs>140</Paragraphs>
  <Slides>5</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ＭＳ Ｐゴシック</vt:lpstr>
      <vt:lpstr>メイリオ</vt:lpstr>
      <vt:lpstr>Arial</vt:lpstr>
      <vt:lpstr>Calibri</vt:lpstr>
      <vt:lpstr>Times New Roman</vt:lpstr>
      <vt:lpstr>Wingdings</vt:lpstr>
      <vt:lpstr>blank</vt:lpstr>
      <vt:lpstr>経済産業省のMission</vt:lpstr>
      <vt:lpstr>PowerPoint プレゼンテーション</vt:lpstr>
      <vt:lpstr>PowerPoint プレゼンテーション</vt:lpstr>
      <vt:lpstr>PowerPoint プレゼンテーション</vt:lpstr>
      <vt:lpstr>PowerPoint プレゼンテーション</vt:lpstr>
    </vt:vector>
  </TitlesOfParts>
  <Company>METI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METI</dc:creator>
  <cp:lastModifiedBy>Windows ユーザー</cp:lastModifiedBy>
  <cp:revision>330</cp:revision>
  <cp:lastPrinted>2018-11-22T01:09:57Z</cp:lastPrinted>
  <dcterms:created xsi:type="dcterms:W3CDTF">2017-07-24T01:59:01Z</dcterms:created>
  <dcterms:modified xsi:type="dcterms:W3CDTF">2018-11-22T05:05:06Z</dcterms:modified>
</cp:coreProperties>
</file>