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5" r:id="rId1"/>
  </p:sldMasterIdLst>
  <p:notesMasterIdLst>
    <p:notesMasterId r:id="rId7"/>
  </p:notesMasterIdLst>
  <p:sldIdLst>
    <p:sldId id="257" r:id="rId2"/>
    <p:sldId id="258" r:id="rId3"/>
    <p:sldId id="259" r:id="rId4"/>
    <p:sldId id="260" r:id="rId5"/>
    <p:sldId id="261"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7CA62713-566F-4DBD-9D56-09D2A96B6F33}">
          <p14:sldIdLst>
            <p14:sldId id="257"/>
            <p14:sldId id="258"/>
            <p14:sldId id="259"/>
            <p14:sldId id="260"/>
            <p14:sldId id="26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91" autoAdjust="0"/>
  </p:normalViewPr>
  <p:slideViewPr>
    <p:cSldViewPr>
      <p:cViewPr varScale="1">
        <p:scale>
          <a:sx n="107" d="100"/>
          <a:sy n="107" d="100"/>
        </p:scale>
        <p:origin x="84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5A79CBB-1D20-47D2-A357-A8ACA9287763}" type="datetimeFigureOut">
              <a:rPr kumimoji="1" lang="ja-JP" altLang="en-US" smtClean="0"/>
              <a:t>2018/11/26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FB08F19-DFAE-46D6-AE0D-426B7577FA52}" type="slidenum">
              <a:rPr kumimoji="1" lang="ja-JP" altLang="en-US" smtClean="0"/>
              <a:t>‹#›</a:t>
            </a:fld>
            <a:endParaRPr kumimoji="1" lang="ja-JP" altLang="en-US"/>
          </a:p>
        </p:txBody>
      </p:sp>
    </p:spTree>
    <p:extLst>
      <p:ext uri="{BB962C8B-B14F-4D97-AF65-F5344CB8AC3E}">
        <p14:creationId xmlns:p14="http://schemas.microsoft.com/office/powerpoint/2010/main" val="15586266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B382803-996E-444D-90AB-D1412E3EF5FB}" type="datetime1">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596261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268E7EA-0740-44CF-9211-91D1B82FE11B}" type="datetime1">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92989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EBBB1FD-580E-4B7D-87C7-89DC4A49906E}" type="datetime1">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0112659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6408B79-EFF1-413B-A13F-274215FFE3D3}" type="datetime1">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988481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7F873C0-204E-4E94-8600-E9E19128F712}" type="datetime1">
              <a:rPr kumimoji="1" lang="ja-JP" altLang="en-US" smtClean="0"/>
              <a:t>2018/11/26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484930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B801944-7030-47C5-BCF5-D75ABE75FA95}" type="datetime1">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176300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21FBD6-C34E-40DA-8DC2-2C5038659B16}" type="datetime1">
              <a:rPr kumimoji="1" lang="ja-JP" altLang="en-US" smtClean="0"/>
              <a:t>2018/11/26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983119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1DA861A-8765-49E0-A548-8E24856E0D02}" type="datetime1">
              <a:rPr kumimoji="1" lang="ja-JP" altLang="en-US" smtClean="0"/>
              <a:t>2018/11/26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48510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28C2668-E055-473F-B890-7FEE9D5347C8}" type="datetime1">
              <a:rPr kumimoji="1" lang="ja-JP" altLang="en-US" smtClean="0"/>
              <a:t>2018/11/26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26406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B3F6CF5-43E5-4904-8540-7A10564430DB}" type="datetime1">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4118656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2F5B01-9B0A-468C-A06A-B35CC54B46C3}" type="datetime1">
              <a:rPr kumimoji="1" lang="ja-JP" altLang="en-US" smtClean="0"/>
              <a:t>2018/11/26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66525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2C591E4-0BC0-4772-8C8B-FF1D2B2A51BF}" type="datetime1">
              <a:rPr kumimoji="1" lang="ja-JP" altLang="en-US" smtClean="0"/>
              <a:t>2018/11/26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70010191"/>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10417" y="944351"/>
            <a:ext cx="8856984" cy="1427806"/>
          </a:xfrm>
        </p:spPr>
        <p:txBody>
          <a:bodyPr>
            <a:normAutofit/>
          </a:bodyPr>
          <a:lstStyle/>
          <a:p>
            <a:pPr algn="l"/>
            <a:endParaRPr kumimoji="1" lang="en-US" altLang="ja-JP" dirty="0" smtClean="0">
              <a:latin typeface="Meiryo UI" panose="020B0604030504040204" pitchFamily="50" charset="-128"/>
              <a:ea typeface="Meiryo UI" panose="020B0604030504040204" pitchFamily="50" charset="-128"/>
            </a:endParaRPr>
          </a:p>
          <a:p>
            <a:pPr algn="l">
              <a:lnSpc>
                <a:spcPts val="1800"/>
              </a:lnSpc>
            </a:pPr>
            <a:r>
              <a:rPr kumimoji="1" lang="ja-JP" altLang="en-US"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厚生労働省は、現在だけでなく「みらい</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にわたって、</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ひと</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や</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くらし</a:t>
            </a:r>
            <a:r>
              <a:rPr kumimoji="1" lang="en-US" altLang="ja-JP" sz="16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を守る役割を担っています。</a:t>
            </a:r>
            <a:endParaRPr kumimoji="1" lang="en-US" altLang="ja-JP" sz="1600" dirty="0" smtClean="0">
              <a:latin typeface="Meiryo UI" panose="020B0604030504040204" pitchFamily="50" charset="-128"/>
              <a:ea typeface="Meiryo UI" panose="020B0604030504040204" pitchFamily="50" charset="-128"/>
            </a:endParaRPr>
          </a:p>
          <a:p>
            <a:pPr algn="l">
              <a:lnSpc>
                <a:spcPts val="1800"/>
              </a:lnSpc>
              <a:spcBef>
                <a:spcPts val="700"/>
              </a:spcBef>
            </a:pPr>
            <a:r>
              <a:rPr kumimoji="1" lang="ja-JP" altLang="en-US" sz="1600" dirty="0" smtClean="0">
                <a:latin typeface="Meiryo UI" panose="020B0604030504040204" pitchFamily="50" charset="-128"/>
                <a:ea typeface="Meiryo UI" panose="020B0604030504040204" pitchFamily="50" charset="-128"/>
              </a:rPr>
              <a:t>　さまざまな社会保障制度（医療・介護・年金</a:t>
            </a:r>
            <a:r>
              <a:rPr kumimoji="1" lang="ja-JP" altLang="en-US" sz="1600" smtClean="0">
                <a:latin typeface="Meiryo UI" panose="020B0604030504040204" pitchFamily="50" charset="-128"/>
                <a:ea typeface="Meiryo UI" panose="020B0604030504040204" pitchFamily="50" charset="-128"/>
              </a:rPr>
              <a:t>等）や労働</a:t>
            </a:r>
            <a:r>
              <a:rPr kumimoji="1" lang="ja-JP" altLang="en-US" sz="1600" dirty="0" smtClean="0">
                <a:latin typeface="Meiryo UI" panose="020B0604030504040204" pitchFamily="50" charset="-128"/>
                <a:ea typeface="Meiryo UI" panose="020B0604030504040204" pitchFamily="50" charset="-128"/>
              </a:rPr>
              <a:t>施策を通じて、人がすこやかに生まれ育ち、働き、安心して生活が送ることができるよう、人々を支える仕事です。</a:t>
            </a:r>
            <a:endParaRPr kumimoji="1" lang="en-US" altLang="ja-JP" sz="1600" dirty="0" smtClean="0">
              <a:latin typeface="Meiryo UI" panose="020B0604030504040204" pitchFamily="50" charset="-128"/>
              <a:ea typeface="Meiryo UI" panose="020B0604030504040204" pitchFamily="50" charset="-128"/>
            </a:endParaRPr>
          </a:p>
          <a:p>
            <a:pPr algn="l"/>
            <a:endParaRPr kumimoji="1" lang="ja-JP" altLang="en-US"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126582" y="908720"/>
            <a:ext cx="8928992" cy="326990"/>
          </a:xfrm>
          <a:prstGeom prst="rect">
            <a:avLst/>
          </a:prstGeom>
          <a:solidFill>
            <a:srgbClr val="000066"/>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chor="b" anchorCtr="0">
            <a:noAutofit/>
          </a:bodyPr>
          <a:lstStyle/>
          <a:p>
            <a:r>
              <a:rPr lang="ja-JP" altLang="en-US" b="1" dirty="0" smtClean="0">
                <a:solidFill>
                  <a:schemeClr val="bg1"/>
                </a:solidFill>
                <a:latin typeface="Meiryo UI" panose="020B0604030504040204" pitchFamily="50" charset="-128"/>
                <a:ea typeface="Meiryo UI" panose="020B0604030504040204" pitchFamily="50" charset="-128"/>
              </a:rPr>
              <a:t>１．厚生労働省の仕事</a:t>
            </a:r>
            <a:endParaRPr lang="ja-JP" altLang="ja-JP" b="1"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15515" y="401041"/>
            <a:ext cx="6408712" cy="430887"/>
          </a:xfrm>
          <a:prstGeom prst="rect">
            <a:avLst/>
          </a:prstGeom>
        </p:spPr>
        <p:txBody>
          <a:bodyPr wrap="square">
            <a:spAutoFit/>
          </a:bodyPr>
          <a:lstStyle/>
          <a:p>
            <a:r>
              <a:rPr lang="ja-JP" altLang="en-US" sz="2200" dirty="0" smtClean="0">
                <a:latin typeface="ＤＨＰ特太ゴシック体" panose="020B0500000000000000" pitchFamily="50" charset="-128"/>
                <a:ea typeface="ＤＨＰ特太ゴシック体" panose="020B0500000000000000" pitchFamily="50" charset="-128"/>
              </a:rPr>
              <a:t>厚生労働省　　－ひと、くらし、みらいのために－</a:t>
            </a:r>
            <a:endParaRPr lang="ja-JP" altLang="en-US" sz="2200" dirty="0">
              <a:latin typeface="ＤＨＰ特太ゴシック体" panose="020B0500000000000000" pitchFamily="50" charset="-128"/>
              <a:ea typeface="ＤＨＰ特太ゴシック体" panose="020B0500000000000000" pitchFamily="50" charset="-128"/>
            </a:endParaRPr>
          </a:p>
        </p:txBody>
      </p:sp>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95854" y="44624"/>
            <a:ext cx="815786" cy="812753"/>
          </a:xfrm>
          <a:prstGeom prst="rect">
            <a:avLst/>
          </a:prstGeom>
        </p:spPr>
      </p:pic>
      <p:grpSp>
        <p:nvGrpSpPr>
          <p:cNvPr id="8" name="グループ化 7"/>
          <p:cNvGrpSpPr/>
          <p:nvPr/>
        </p:nvGrpSpPr>
        <p:grpSpPr>
          <a:xfrm>
            <a:off x="151846" y="2245797"/>
            <a:ext cx="8918434" cy="3636000"/>
            <a:chOff x="120975" y="3573016"/>
            <a:chExt cx="8918434" cy="2709789"/>
          </a:xfrm>
        </p:grpSpPr>
        <p:sp>
          <p:nvSpPr>
            <p:cNvPr id="7" name="サブタイトル 2"/>
            <p:cNvSpPr txBox="1">
              <a:spLocks/>
            </p:cNvSpPr>
            <p:nvPr/>
          </p:nvSpPr>
          <p:spPr>
            <a:xfrm>
              <a:off x="120975" y="3729444"/>
              <a:ext cx="8918434" cy="2553361"/>
            </a:xfrm>
            <a:prstGeom prst="rect">
              <a:avLst/>
            </a:prstGeom>
            <a:ln w="28575">
              <a:solidFill>
                <a:srgbClr val="0070C0"/>
              </a:solidFill>
            </a:ln>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gn="l"/>
              <a:r>
                <a:rPr lang="ja-JP" altLang="en-US" sz="1400" dirty="0" smtClean="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smtClean="0">
                <a:latin typeface="Meiryo UI" panose="020B0604030504040204" pitchFamily="50" charset="-128"/>
                <a:ea typeface="Meiryo UI" panose="020B0604030504040204" pitchFamily="50" charset="-128"/>
              </a:endParaRPr>
            </a:p>
            <a:p>
              <a:pPr algn="l"/>
              <a:endParaRPr lang="en-US" altLang="ja-JP" sz="1400" dirty="0">
                <a:latin typeface="Meiryo UI" panose="020B0604030504040204" pitchFamily="50" charset="-128"/>
                <a:ea typeface="Meiryo UI" panose="020B0604030504040204" pitchFamily="50" charset="-128"/>
              </a:endParaRPr>
            </a:p>
          </p:txBody>
        </p:sp>
        <p:sp>
          <p:nvSpPr>
            <p:cNvPr id="6" name="ホームベース 5"/>
            <p:cNvSpPr/>
            <p:nvPr/>
          </p:nvSpPr>
          <p:spPr>
            <a:xfrm>
              <a:off x="125165" y="3573016"/>
              <a:ext cx="1077207" cy="256989"/>
            </a:xfrm>
            <a:prstGeom prst="homePlate">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ＭＳ Ｐゴシック" panose="020B0600070205080204" pitchFamily="50" charset="-128"/>
                  <a:ea typeface="ＭＳ Ｐゴシック" panose="020B0600070205080204" pitchFamily="50" charset="-128"/>
                </a:rPr>
                <a:t>組織体制</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22" name="グループ化 21"/>
          <p:cNvGrpSpPr/>
          <p:nvPr/>
        </p:nvGrpSpPr>
        <p:grpSpPr>
          <a:xfrm>
            <a:off x="205770" y="2690679"/>
            <a:ext cx="8772189" cy="3144248"/>
            <a:chOff x="215541" y="3060392"/>
            <a:chExt cx="8772189" cy="3236239"/>
          </a:xfrm>
        </p:grpSpPr>
        <p:sp>
          <p:nvSpPr>
            <p:cNvPr id="9" name="正方形/長方形 8"/>
            <p:cNvSpPr/>
            <p:nvPr/>
          </p:nvSpPr>
          <p:spPr>
            <a:xfrm>
              <a:off x="324429" y="3060392"/>
              <a:ext cx="3105213" cy="401237"/>
            </a:xfrm>
            <a:prstGeom prst="rect">
              <a:avLst/>
            </a:prstGeom>
            <a:solidFill>
              <a:schemeClr val="accent2">
                <a:lumMod val="20000"/>
                <a:lumOff val="80000"/>
              </a:schemeClr>
            </a:solidFill>
            <a:ln w="19050">
              <a:solidFill>
                <a:schemeClr val="accent2">
                  <a:lumMod val="7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ＤＨＰ平成ゴシックW5" panose="020B0500000000000000" pitchFamily="50" charset="-128"/>
                  <a:ea typeface="ＤＨＰ平成ゴシックW5" panose="020B0500000000000000" pitchFamily="50" charset="-128"/>
                </a:rPr>
                <a:t>■本省</a:t>
              </a:r>
              <a:r>
                <a:rPr lang="ja-JP" altLang="en-US" sz="1050" dirty="0" smtClean="0">
                  <a:solidFill>
                    <a:schemeClr val="tx1"/>
                  </a:solidFill>
                  <a:latin typeface="ＤＨＰ平成ゴシックW5" panose="020B0500000000000000" pitchFamily="50" charset="-128"/>
                  <a:ea typeface="ＤＨＰ平成ゴシックW5" panose="020B0500000000000000" pitchFamily="50" charset="-128"/>
                </a:rPr>
                <a:t>（所在地：東京都千代田区霞が関）</a:t>
              </a:r>
              <a:endParaRPr lang="en-US" altLang="ja-JP" sz="1050" dirty="0" smtClean="0">
                <a:solidFill>
                  <a:schemeClr val="tx1"/>
                </a:solidFill>
                <a:latin typeface="ＤＨＰ平成ゴシックW5" panose="020B0500000000000000" pitchFamily="50" charset="-128"/>
                <a:ea typeface="ＤＨＰ平成ゴシックW5" panose="020B0500000000000000" pitchFamily="50" charset="-128"/>
              </a:endParaRPr>
            </a:p>
          </p:txBody>
        </p:sp>
        <p:sp>
          <p:nvSpPr>
            <p:cNvPr id="10" name="正方形/長方形 9"/>
            <p:cNvSpPr/>
            <p:nvPr/>
          </p:nvSpPr>
          <p:spPr>
            <a:xfrm>
              <a:off x="621473" y="4061646"/>
              <a:ext cx="7920738" cy="361090"/>
            </a:xfrm>
            <a:prstGeom prst="rect">
              <a:avLst/>
            </a:prstGeom>
            <a:solidFill>
              <a:schemeClr val="accent2">
                <a:lumMod val="20000"/>
                <a:lumOff val="80000"/>
              </a:schemeClr>
            </a:solidFill>
            <a:ln w="19050">
              <a:solidFill>
                <a:schemeClr val="accent2">
                  <a:lumMod val="7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ＤＨＰ平成ゴシックW5" panose="020B0500000000000000" pitchFamily="50" charset="-128"/>
                  <a:ea typeface="ＤＨＰ平成ゴシックW5" panose="020B0500000000000000" pitchFamily="50" charset="-128"/>
                </a:rPr>
                <a:t>■地方</a:t>
              </a:r>
              <a:r>
                <a:rPr lang="ja-JP" altLang="en-US" sz="1400" dirty="0">
                  <a:solidFill>
                    <a:schemeClr val="tx1"/>
                  </a:solidFill>
                  <a:latin typeface="ＤＨＰ平成ゴシックW5" panose="020B0500000000000000" pitchFamily="50" charset="-128"/>
                  <a:ea typeface="ＤＨＰ平成ゴシックW5" panose="020B0500000000000000" pitchFamily="50" charset="-128"/>
                </a:rPr>
                <a:t>厚生局</a:t>
              </a:r>
              <a:r>
                <a:rPr lang="ja-JP" altLang="en-US" sz="1050" dirty="0">
                  <a:solidFill>
                    <a:schemeClr val="tx1"/>
                  </a:solidFill>
                  <a:latin typeface="ＤＨＰ平成ゴシックW5" panose="020B0500000000000000" pitchFamily="50" charset="-128"/>
                  <a:ea typeface="ＤＨＰ平成ゴシックW5" panose="020B0500000000000000" pitchFamily="50" charset="-128"/>
                </a:rPr>
                <a:t>（所在地</a:t>
              </a:r>
              <a:r>
                <a:rPr lang="ja-JP" altLang="en-US" sz="1050" dirty="0" smtClean="0">
                  <a:solidFill>
                    <a:schemeClr val="tx1"/>
                  </a:solidFill>
                  <a:latin typeface="ＤＨＰ平成ゴシックW5" panose="020B0500000000000000" pitchFamily="50" charset="-128"/>
                  <a:ea typeface="ＤＨＰ平成ゴシックW5" panose="020B0500000000000000" pitchFamily="50" charset="-128"/>
                </a:rPr>
                <a:t>：北海道、宮城県、埼玉県、愛知県、大阪府、広島県、香川県（</a:t>
              </a:r>
              <a:r>
                <a:rPr lang="en-US" altLang="ja-JP" sz="1050" dirty="0" smtClean="0">
                  <a:solidFill>
                    <a:schemeClr val="tx1"/>
                  </a:solidFill>
                  <a:latin typeface="ＤＨＰ平成ゴシックW5" panose="020B0500000000000000" pitchFamily="50" charset="-128"/>
                  <a:ea typeface="ＤＨＰ平成ゴシックW5" panose="020B0500000000000000" pitchFamily="50" charset="-128"/>
                </a:rPr>
                <a:t>※</a:t>
              </a:r>
              <a:r>
                <a:rPr lang="ja-JP" altLang="en-US" sz="1050" dirty="0" smtClean="0">
                  <a:solidFill>
                    <a:schemeClr val="tx1"/>
                  </a:solidFill>
                  <a:latin typeface="ＤＨＰ平成ゴシックW5" panose="020B0500000000000000" pitchFamily="50" charset="-128"/>
                  <a:ea typeface="ＤＨＰ平成ゴシックW5" panose="020B0500000000000000" pitchFamily="50" charset="-128"/>
                </a:rPr>
                <a:t>同県は地方厚生支局）、福岡県）</a:t>
              </a:r>
              <a:endParaRPr lang="en-US" altLang="ja-JP" sz="1050" dirty="0">
                <a:solidFill>
                  <a:schemeClr val="tx1"/>
                </a:solidFill>
                <a:latin typeface="ＤＨＰ平成ゴシックW5" panose="020B0500000000000000" pitchFamily="50" charset="-128"/>
                <a:ea typeface="ＤＨＰ平成ゴシックW5" panose="020B0500000000000000" pitchFamily="50" charset="-128"/>
              </a:endParaRPr>
            </a:p>
          </p:txBody>
        </p:sp>
        <p:sp>
          <p:nvSpPr>
            <p:cNvPr id="11" name="正方形/長方形 10"/>
            <p:cNvSpPr/>
            <p:nvPr/>
          </p:nvSpPr>
          <p:spPr>
            <a:xfrm>
              <a:off x="655191" y="4962767"/>
              <a:ext cx="3350515" cy="361090"/>
            </a:xfrm>
            <a:prstGeom prst="rect">
              <a:avLst/>
            </a:prstGeom>
            <a:solidFill>
              <a:schemeClr val="accent2">
                <a:lumMod val="20000"/>
                <a:lumOff val="80000"/>
              </a:schemeClr>
            </a:solidFill>
            <a:ln w="19050">
              <a:solidFill>
                <a:schemeClr val="accent2">
                  <a:lumMod val="75000"/>
                </a:schemeClr>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ＤＨＰ平成ゴシックW5" panose="020B0500000000000000" pitchFamily="50" charset="-128"/>
                  <a:ea typeface="ＤＨＰ平成ゴシックW5" panose="020B0500000000000000" pitchFamily="50" charset="-128"/>
                </a:rPr>
                <a:t>■都道府県労働局</a:t>
              </a:r>
              <a:r>
                <a:rPr lang="ja-JP" altLang="en-US" sz="1050" dirty="0" smtClean="0">
                  <a:solidFill>
                    <a:schemeClr val="tx1"/>
                  </a:solidFill>
                  <a:latin typeface="ＤＨＰ平成ゴシックW5" panose="020B0500000000000000" pitchFamily="50" charset="-128"/>
                  <a:ea typeface="ＤＨＰ平成ゴシックW5" panose="020B0500000000000000" pitchFamily="50" charset="-128"/>
                </a:rPr>
                <a:t>（所在地：</a:t>
              </a:r>
              <a:r>
                <a:rPr lang="en-US" altLang="ja-JP" sz="1050" dirty="0" smtClean="0">
                  <a:solidFill>
                    <a:schemeClr val="tx1"/>
                  </a:solidFill>
                  <a:latin typeface="ＤＨＰ平成ゴシックW5" panose="020B0500000000000000" pitchFamily="50" charset="-128"/>
                  <a:ea typeface="ＤＨＰ平成ゴシックW5" panose="020B0500000000000000" pitchFamily="50" charset="-128"/>
                </a:rPr>
                <a:t>47</a:t>
              </a:r>
              <a:r>
                <a:rPr lang="ja-JP" altLang="en-US" sz="1050" dirty="0" smtClean="0">
                  <a:solidFill>
                    <a:schemeClr val="tx1"/>
                  </a:solidFill>
                  <a:latin typeface="ＤＨＰ平成ゴシックW5" panose="020B0500000000000000" pitchFamily="50" charset="-128"/>
                  <a:ea typeface="ＤＨＰ平成ゴシックW5" panose="020B0500000000000000" pitchFamily="50" charset="-128"/>
                </a:rPr>
                <a:t>都道府県ごと）</a:t>
              </a:r>
              <a:endParaRPr lang="en-US" altLang="ja-JP" sz="1050" dirty="0" smtClean="0">
                <a:solidFill>
                  <a:schemeClr val="tx1"/>
                </a:solidFill>
                <a:latin typeface="ＤＨＰ平成ゴシックW5" panose="020B0500000000000000" pitchFamily="50" charset="-128"/>
                <a:ea typeface="ＤＨＰ平成ゴシックW5" panose="020B0500000000000000" pitchFamily="50" charset="-128"/>
              </a:endParaRPr>
            </a:p>
          </p:txBody>
        </p:sp>
        <p:sp>
          <p:nvSpPr>
            <p:cNvPr id="12" name="テキスト ボックス 11"/>
            <p:cNvSpPr txBox="1"/>
            <p:nvPr/>
          </p:nvSpPr>
          <p:spPr>
            <a:xfrm>
              <a:off x="324430" y="3517352"/>
              <a:ext cx="8552152" cy="506850"/>
            </a:xfrm>
            <a:prstGeom prst="rect">
              <a:avLst/>
            </a:prstGeom>
            <a:noFill/>
          </p:spPr>
          <p:txBody>
            <a:bodyPr wrap="square" rtlCol="0">
              <a:spAutoFit/>
            </a:bodyPr>
            <a:lstStyle/>
            <a:p>
              <a:r>
                <a:rPr kumimoji="1" lang="ja-JP" altLang="en-US" sz="1300" dirty="0" smtClean="0">
                  <a:latin typeface="Meiryo UI" panose="020B0604030504040204" pitchFamily="50" charset="-128"/>
                  <a:ea typeface="Meiryo UI" panose="020B0604030504040204" pitchFamily="50" charset="-128"/>
                </a:rPr>
                <a:t>厚生行政分野（社会福祉、社会保障、公衆衛生の向上・増進等）及び労働行政分野（働く環境の整備、職業の安定・人材の育成等）にかかる政策の企画・立案等を行っています。</a:t>
              </a:r>
              <a:endParaRPr kumimoji="1" lang="ja-JP" altLang="en-US" sz="13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95438" y="4470324"/>
              <a:ext cx="8327152" cy="506850"/>
            </a:xfrm>
            <a:prstGeom prst="rect">
              <a:avLst/>
            </a:prstGeom>
            <a:noFill/>
          </p:spPr>
          <p:txBody>
            <a:bodyPr wrap="square" rtlCol="0">
              <a:spAutoFit/>
            </a:bodyPr>
            <a:lstStyle/>
            <a:p>
              <a:r>
                <a:rPr lang="ja-JP" altLang="en-US" sz="1300" dirty="0" smtClean="0">
                  <a:latin typeface="Meiryo UI" panose="020B0604030504040204" pitchFamily="50" charset="-128"/>
                  <a:ea typeface="Meiryo UI" panose="020B0604030504040204" pitchFamily="50" charset="-128"/>
                </a:rPr>
                <a:t>国民</a:t>
              </a:r>
              <a:r>
                <a:rPr lang="ja-JP" altLang="en-US" sz="1300" dirty="0">
                  <a:latin typeface="Meiryo UI" panose="020B0604030504040204" pitchFamily="50" charset="-128"/>
                  <a:ea typeface="Meiryo UI" panose="020B0604030504040204" pitchFamily="50" charset="-128"/>
                </a:rPr>
                <a:t>に最も身近な医療・健康・福祉・年金及び麻薬取締などの社会保障政策を実施する、地域における国の「政策実施機関</a:t>
              </a:r>
              <a:r>
                <a:rPr lang="ja-JP" altLang="en-US" sz="1300" dirty="0" smtClean="0">
                  <a:latin typeface="Meiryo UI" panose="020B0604030504040204" pitchFamily="50" charset="-128"/>
                  <a:ea typeface="Meiryo UI" panose="020B0604030504040204" pitchFamily="50" charset="-128"/>
                </a:rPr>
                <a:t>」です。</a:t>
              </a:r>
              <a:endParaRPr kumimoji="1" lang="ja-JP" altLang="en-US" sz="13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21474" y="5356143"/>
              <a:ext cx="8366256" cy="506850"/>
            </a:xfrm>
            <a:prstGeom prst="rect">
              <a:avLst/>
            </a:prstGeom>
            <a:noFill/>
          </p:spPr>
          <p:txBody>
            <a:bodyPr wrap="square" rtlCol="0">
              <a:spAutoFit/>
            </a:bodyPr>
            <a:lstStyle/>
            <a:p>
              <a:r>
                <a:rPr lang="ja-JP" altLang="en-US" sz="1300" dirty="0" smtClean="0">
                  <a:latin typeface="Meiryo UI" panose="020B0604030504040204" pitchFamily="50" charset="-128"/>
                  <a:ea typeface="Meiryo UI" panose="020B0604030504040204" pitchFamily="50" charset="-128"/>
                </a:rPr>
                <a:t>労働相談や労働法違反の摘発、労災保険・雇用保険料の徴収、職業紹介と失業の防止などを担っています。</a:t>
              </a:r>
              <a:endParaRPr lang="en-US" altLang="ja-JP" sz="1300" dirty="0" smtClean="0">
                <a:latin typeface="Meiryo UI" panose="020B0604030504040204" pitchFamily="50" charset="-128"/>
                <a:ea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rPr>
                <a:t>各都道府県に１ヶ所の「労働局」の下に、労働基準監督署</a:t>
              </a:r>
              <a:r>
                <a:rPr lang="en-US" altLang="ja-JP" sz="1300" dirty="0" smtClean="0">
                  <a:latin typeface="Meiryo UI" panose="020B0604030504040204" pitchFamily="50" charset="-128"/>
                  <a:ea typeface="Meiryo UI" panose="020B0604030504040204" pitchFamily="50" charset="-128"/>
                </a:rPr>
                <a:t>(321</a:t>
              </a:r>
              <a:r>
                <a:rPr lang="ja-JP" altLang="en-US" sz="1300" dirty="0" smtClean="0">
                  <a:latin typeface="Meiryo UI" panose="020B0604030504040204" pitchFamily="50" charset="-128"/>
                  <a:ea typeface="Meiryo UI" panose="020B0604030504040204" pitchFamily="50" charset="-128"/>
                </a:rPr>
                <a:t>ヶ所</a:t>
              </a:r>
              <a:r>
                <a:rPr lang="en-US" altLang="ja-JP" sz="1300" dirty="0" smtClean="0">
                  <a:latin typeface="Meiryo UI" panose="020B0604030504040204" pitchFamily="50" charset="-128"/>
                  <a:ea typeface="Meiryo UI" panose="020B0604030504040204" pitchFamily="50" charset="-128"/>
                </a:rPr>
                <a:t>)</a:t>
              </a:r>
              <a:r>
                <a:rPr lang="ja-JP" altLang="en-US" sz="1300" dirty="0" err="1"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公共職業安定所</a:t>
              </a:r>
              <a:r>
                <a:rPr lang="en-US" altLang="ja-JP" sz="1300" dirty="0" smtClean="0">
                  <a:latin typeface="Meiryo UI" panose="020B0604030504040204" pitchFamily="50" charset="-128"/>
                  <a:ea typeface="Meiryo UI" panose="020B0604030504040204" pitchFamily="50" charset="-128"/>
                </a:rPr>
                <a:t>(436</a:t>
              </a:r>
              <a:r>
                <a:rPr lang="ja-JP" altLang="en-US" sz="1300" dirty="0" smtClean="0">
                  <a:latin typeface="Meiryo UI" panose="020B0604030504040204" pitchFamily="50" charset="-128"/>
                  <a:ea typeface="Meiryo UI" panose="020B0604030504040204" pitchFamily="50" charset="-128"/>
                </a:rPr>
                <a:t>ヶ所</a:t>
              </a:r>
              <a:r>
                <a:rPr lang="en-US" altLang="ja-JP" sz="1300" dirty="0" smtClean="0">
                  <a:latin typeface="Meiryo UI" panose="020B0604030504040204" pitchFamily="50" charset="-128"/>
                  <a:ea typeface="Meiryo UI" panose="020B0604030504040204" pitchFamily="50" charset="-128"/>
                </a:rPr>
                <a:t>)</a:t>
              </a:r>
              <a:r>
                <a:rPr lang="ja-JP" altLang="en-US" sz="1300" dirty="0" smtClean="0">
                  <a:latin typeface="Meiryo UI" panose="020B0604030504040204" pitchFamily="50" charset="-128"/>
                  <a:ea typeface="Meiryo UI" panose="020B0604030504040204" pitchFamily="50" charset="-128"/>
                </a:rPr>
                <a:t>があります。</a:t>
              </a:r>
              <a:endParaRPr kumimoji="1" lang="ja-JP" altLang="en-US" sz="13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15541" y="5853138"/>
              <a:ext cx="8661041" cy="443493"/>
            </a:xfrm>
            <a:prstGeom prst="rect">
              <a:avLst/>
            </a:prstGeom>
            <a:noFill/>
          </p:spPr>
          <p:txBody>
            <a:bodyPr wrap="square" rtlCol="0">
              <a:spAutoFit/>
            </a:bodyPr>
            <a:lstStyle/>
            <a:p>
              <a:r>
                <a:rPr kumimoji="1" lang="ja-JP" altLang="en-US" sz="1100" dirty="0" smtClean="0">
                  <a:latin typeface="ＭＳ Ｐゴシック" panose="020B0600070205080204" pitchFamily="50" charset="-128"/>
                  <a:ea typeface="ＭＳ Ｐゴシック" panose="020B0600070205080204" pitchFamily="50" charset="-128"/>
                </a:rPr>
                <a:t>その他にも、検疫所（全国に</a:t>
              </a:r>
              <a:r>
                <a:rPr kumimoji="1" lang="en-US" altLang="ja-JP" sz="1100" dirty="0" smtClean="0">
                  <a:latin typeface="ＭＳ Ｐゴシック" panose="020B0600070205080204" pitchFamily="50" charset="-128"/>
                  <a:ea typeface="ＭＳ Ｐゴシック" panose="020B0600070205080204" pitchFamily="50" charset="-128"/>
                </a:rPr>
                <a:t>13</a:t>
              </a:r>
              <a:r>
                <a:rPr kumimoji="1" lang="ja-JP" altLang="en-US" sz="1100" dirty="0" smtClean="0">
                  <a:latin typeface="ＭＳ Ｐゴシック" panose="020B0600070205080204" pitchFamily="50" charset="-128"/>
                  <a:ea typeface="ＭＳ Ｐゴシック" panose="020B0600070205080204" pitchFamily="50" charset="-128"/>
                </a:rPr>
                <a:t>ヶ所）、ハンセン病療養所（全国に</a:t>
              </a:r>
              <a:r>
                <a:rPr kumimoji="1" lang="en-US" altLang="ja-JP" sz="1100" dirty="0" smtClean="0">
                  <a:latin typeface="ＭＳ Ｐゴシック" panose="020B0600070205080204" pitchFamily="50" charset="-128"/>
                  <a:ea typeface="ＭＳ Ｐゴシック" panose="020B0600070205080204" pitchFamily="50" charset="-128"/>
                </a:rPr>
                <a:t>13</a:t>
              </a:r>
              <a:r>
                <a:rPr kumimoji="1" lang="ja-JP" altLang="en-US" sz="1100" dirty="0" smtClean="0">
                  <a:latin typeface="ＭＳ Ｐゴシック" panose="020B0600070205080204" pitchFamily="50" charset="-128"/>
                  <a:ea typeface="ＭＳ Ｐゴシック" panose="020B0600070205080204" pitchFamily="50" charset="-128"/>
                </a:rPr>
                <a:t>ヶ所）、試験研究機関</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４ヶ所</a:t>
              </a:r>
              <a:r>
                <a:rPr kumimoji="1" lang="en-US" altLang="ja-JP" sz="1100" dirty="0" smtClean="0">
                  <a:latin typeface="ＭＳ Ｐゴシック" panose="020B0600070205080204" pitchFamily="50" charset="-128"/>
                  <a:ea typeface="ＭＳ Ｐゴシック" panose="020B0600070205080204" pitchFamily="50" charset="-128"/>
                </a:rPr>
                <a:t>)</a:t>
              </a:r>
              <a:r>
                <a:rPr kumimoji="1" lang="ja-JP" altLang="en-US" sz="1100" dirty="0" err="1" smtClean="0">
                  <a:latin typeface="ＭＳ Ｐゴシック" panose="020B0600070205080204" pitchFamily="50" charset="-128"/>
                  <a:ea typeface="ＭＳ Ｐゴシック" panose="020B0600070205080204" pitchFamily="50" charset="-128"/>
                </a:rPr>
                <a:t>、</a:t>
              </a:r>
              <a:r>
                <a:rPr kumimoji="1" lang="ja-JP" altLang="en-US" sz="1100" dirty="0" smtClean="0">
                  <a:latin typeface="ＭＳ Ｐゴシック" panose="020B0600070205080204" pitchFamily="50" charset="-128"/>
                  <a:ea typeface="ＭＳ Ｐゴシック" panose="020B0600070205080204" pitchFamily="50" charset="-128"/>
                </a:rPr>
                <a:t>児童自立支援施設（全国に２ヶ所）、国立障害者リハビリテーションセンター（所在地：埼玉県）及び外局として中央労働委員会があります。</a:t>
              </a:r>
              <a:endParaRPr kumimoji="1" lang="ja-JP" altLang="en-US" sz="1100" dirty="0">
                <a:latin typeface="ＭＳ Ｐゴシック" panose="020B0600070205080204" pitchFamily="50" charset="-128"/>
                <a:ea typeface="ＭＳ Ｐゴシック" panose="020B0600070205080204" pitchFamily="50" charset="-128"/>
              </a:endParaRPr>
            </a:p>
          </p:txBody>
        </p:sp>
      </p:grpSp>
      <p:pic>
        <p:nvPicPr>
          <p:cNvPr id="17" name="図 16" descr="「フリー素材 イラスト 会社」の検索結果 - Yahoo!検索（画像） - Internet Explorer - \\リモート"/>
          <p:cNvPicPr>
            <a:picLocks noChangeAspect="1"/>
          </p:cNvPicPr>
          <p:nvPr/>
        </p:nvPicPr>
        <p:blipFill rotWithShape="1">
          <a:blip r:embed="rId3" cstate="print">
            <a:extLst>
              <a:ext uri="{28A0092B-C50C-407E-A947-70E740481C1C}">
                <a14:useLocalDpi xmlns:a14="http://schemas.microsoft.com/office/drawing/2010/main" val="0"/>
              </a:ext>
            </a:extLst>
          </a:blip>
          <a:srcRect l="45275" t="44225" r="45275" b="38450"/>
          <a:stretch/>
        </p:blipFill>
        <p:spPr>
          <a:xfrm>
            <a:off x="7712401" y="2113713"/>
            <a:ext cx="1005198" cy="995389"/>
          </a:xfrm>
          <a:prstGeom prst="rect">
            <a:avLst/>
          </a:prstGeom>
        </p:spPr>
      </p:pic>
      <p:sp>
        <p:nvSpPr>
          <p:cNvPr id="16" name="テキスト ボックス 15"/>
          <p:cNvSpPr txBox="1"/>
          <p:nvPr/>
        </p:nvSpPr>
        <p:spPr>
          <a:xfrm>
            <a:off x="1511665" y="2306967"/>
            <a:ext cx="3996440" cy="307777"/>
          </a:xfrm>
          <a:prstGeom prst="rect">
            <a:avLst/>
          </a:prstGeom>
          <a:solidFill>
            <a:schemeClr val="bg1"/>
          </a:solidFill>
        </p:spPr>
        <p:txBody>
          <a:bodyPr wrap="square" rtlCol="0">
            <a:spAutoFit/>
          </a:bodyPr>
          <a:lstStyle/>
          <a:p>
            <a:r>
              <a:rPr kumimoji="1" lang="ja-JP" altLang="en-US" sz="1400" dirty="0" smtClean="0">
                <a:latin typeface="ＭＳ Ｐゴシック" panose="020B0600070205080204" pitchFamily="50" charset="-128"/>
                <a:ea typeface="ＭＳ Ｐゴシック" panose="020B0600070205080204" pitchFamily="50" charset="-128"/>
              </a:rPr>
              <a:t>全国の職場で６万人を超える職員が働いています。</a:t>
            </a:r>
            <a:endParaRPr kumimoji="1" lang="ja-JP" altLang="en-US" sz="1400" dirty="0">
              <a:latin typeface="ＭＳ Ｐゴシック" panose="020B0600070205080204" pitchFamily="50" charset="-128"/>
              <a:ea typeface="ＭＳ Ｐゴシック" panose="020B0600070205080204" pitchFamily="50" charset="-128"/>
            </a:endParaRPr>
          </a:p>
        </p:txBody>
      </p:sp>
      <p:sp>
        <p:nvSpPr>
          <p:cNvPr id="18" name="サブタイトル 2"/>
          <p:cNvSpPr txBox="1">
            <a:spLocks/>
          </p:cNvSpPr>
          <p:nvPr/>
        </p:nvSpPr>
        <p:spPr>
          <a:xfrm>
            <a:off x="95711" y="5949280"/>
            <a:ext cx="8959863" cy="717471"/>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l">
              <a:lnSpc>
                <a:spcPts val="1600"/>
              </a:lnSpc>
              <a:spcBef>
                <a:spcPts val="0"/>
              </a:spcBef>
            </a:pPr>
            <a:r>
              <a:rPr lang="ja-JP" altLang="en-US" sz="1200" dirty="0" smtClean="0"/>
              <a:t>　</a:t>
            </a:r>
            <a:r>
              <a:rPr lang="ja-JP" altLang="en-US" sz="1200" dirty="0" smtClean="0">
                <a:latin typeface="Meiryo UI" panose="020B0604030504040204" pitchFamily="50" charset="-128"/>
                <a:ea typeface="Meiryo UI" panose="020B0604030504040204" pitchFamily="50" charset="-128"/>
              </a:rPr>
              <a:t>厚生労働省の業務は</a:t>
            </a:r>
            <a:r>
              <a:rPr lang="ja-JP" altLang="en-US" sz="1200" dirty="0">
                <a:latin typeface="Meiryo UI" panose="020B0604030504040204" pitchFamily="50" charset="-128"/>
                <a:ea typeface="Meiryo UI" panose="020B0604030504040204" pitchFamily="50" charset="-128"/>
              </a:rPr>
              <a:t>、少子高齢化、人口減少、格差の拡大、グローバル化等</a:t>
            </a:r>
            <a:r>
              <a:rPr lang="ja-JP" altLang="en-US" sz="1200" dirty="0" smtClean="0">
                <a:latin typeface="Meiryo UI" panose="020B0604030504040204" pitchFamily="50" charset="-128"/>
                <a:ea typeface="Meiryo UI" panose="020B0604030504040204" pitchFamily="50" charset="-128"/>
              </a:rPr>
              <a:t>の社会の構造的変化</a:t>
            </a:r>
            <a:r>
              <a:rPr lang="ja-JP" altLang="en-US" sz="1200" dirty="0">
                <a:latin typeface="Meiryo UI" panose="020B0604030504040204" pitchFamily="50" charset="-128"/>
                <a:ea typeface="Meiryo UI" panose="020B0604030504040204" pitchFamily="50" charset="-128"/>
              </a:rPr>
              <a:t>の中で</a:t>
            </a:r>
            <a:r>
              <a:rPr lang="ja-JP" altLang="en-US" sz="1200" dirty="0" smtClean="0">
                <a:latin typeface="Meiryo UI" panose="020B0604030504040204" pitchFamily="50" charset="-128"/>
                <a:ea typeface="Meiryo UI" panose="020B0604030504040204" pitchFamily="50" charset="-128"/>
              </a:rPr>
              <a:t>、１億３千万人の国民の生命や健康、生活等に直結した課題解決を担っています。</a:t>
            </a:r>
            <a:endParaRPr lang="en-US" altLang="ja-JP" sz="1200" dirty="0" smtClean="0">
              <a:latin typeface="Meiryo UI" panose="020B0604030504040204" pitchFamily="50" charset="-128"/>
              <a:ea typeface="Meiryo UI" panose="020B0604030504040204" pitchFamily="50" charset="-128"/>
            </a:endParaRPr>
          </a:p>
          <a:p>
            <a:pPr algn="l">
              <a:lnSpc>
                <a:spcPts val="1600"/>
              </a:lnSpc>
              <a:spcBef>
                <a:spcPts val="0"/>
              </a:spcBef>
            </a:pPr>
            <a:r>
              <a:rPr lang="ja-JP" altLang="en-US" sz="1200" dirty="0" smtClean="0">
                <a:latin typeface="Meiryo UI" panose="020B0604030504040204" pitchFamily="50" charset="-128"/>
                <a:ea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rPr>
              <a:t>人々の幸福を願う「志」、多様な意見に耳を傾け、人々の思いに心を寄せられる「想像力」、そして「創造力」を持った人材を求めています。</a:t>
            </a:r>
            <a:endParaRPr lang="en-US" altLang="ja-JP" sz="1200" b="1" dirty="0" smtClean="0">
              <a:latin typeface="Meiryo UI" panose="020B0604030504040204" pitchFamily="50" charset="-128"/>
              <a:ea typeface="Meiryo UI" panose="020B0604030504040204" pitchFamily="50" charset="-128"/>
            </a:endParaRPr>
          </a:p>
          <a:p>
            <a:pPr algn="l"/>
            <a:r>
              <a:rPr lang="ja-JP" altLang="en-US" sz="1200" dirty="0" smtClean="0"/>
              <a:t>　　　</a:t>
            </a:r>
            <a:endParaRPr lang="en-US" altLang="ja-JP" sz="1200" dirty="0" smtClean="0"/>
          </a:p>
          <a:p>
            <a:pPr algn="l"/>
            <a:r>
              <a:rPr lang="ja-JP" altLang="en-US" sz="1200" dirty="0" smtClean="0"/>
              <a:t>　　</a:t>
            </a:r>
            <a:endParaRPr lang="ja-JP" altLang="en-US" sz="1200" dirty="0"/>
          </a:p>
        </p:txBody>
      </p:sp>
      <p:sp>
        <p:nvSpPr>
          <p:cNvPr id="21" name="サブタイトル 2"/>
          <p:cNvSpPr txBox="1">
            <a:spLocks/>
          </p:cNvSpPr>
          <p:nvPr/>
        </p:nvSpPr>
        <p:spPr>
          <a:xfrm>
            <a:off x="8394444" y="6541726"/>
            <a:ext cx="750951" cy="285987"/>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r">
              <a:lnSpc>
                <a:spcPts val="1600"/>
              </a:lnSpc>
              <a:spcBef>
                <a:spcPts val="0"/>
              </a:spcBef>
            </a:pPr>
            <a:r>
              <a:rPr lang="ja-JP" altLang="en-US" sz="1200" dirty="0" smtClean="0">
                <a:latin typeface="ＭＳ Ｐゴシック" panose="020B0600070205080204" pitchFamily="50" charset="-128"/>
                <a:ea typeface="ＭＳ Ｐゴシック" panose="020B0600070205080204" pitchFamily="50" charset="-128"/>
              </a:rPr>
              <a:t>　</a:t>
            </a:r>
            <a:fld id="{01C7329D-0963-4A5C-9E30-F6D7934AE6CA}" type="slidenum">
              <a:rPr lang="ja-JP" altLang="en-US" sz="1200" smtClean="0">
                <a:latin typeface="ＭＳ Ｐゴシック" panose="020B0600070205080204" pitchFamily="50" charset="-128"/>
                <a:ea typeface="ＭＳ Ｐゴシック" panose="020B0600070205080204" pitchFamily="50" charset="-128"/>
              </a:rPr>
              <a:pPr algn="r">
                <a:lnSpc>
                  <a:spcPts val="1600"/>
                </a:lnSpc>
                <a:spcBef>
                  <a:spcPts val="0"/>
                </a:spcBef>
              </a:pPr>
              <a:t>1</a:t>
            </a:fld>
            <a:endParaRPr lang="en-US" altLang="ja-JP" sz="1200" b="1" dirty="0" smtClean="0">
              <a:latin typeface="ＭＳ Ｐゴシック" panose="020B0600070205080204" pitchFamily="50" charset="-128"/>
              <a:ea typeface="ＭＳ Ｐゴシック" panose="020B0600070205080204" pitchFamily="50" charset="-128"/>
            </a:endParaRPr>
          </a:p>
          <a:p>
            <a:pPr algn="r"/>
            <a:r>
              <a:rPr lang="ja-JP" altLang="en-US" sz="1200" dirty="0" smtClean="0"/>
              <a:t>　　　</a:t>
            </a:r>
            <a:endParaRPr lang="en-US" altLang="ja-JP" sz="1200" dirty="0" smtClean="0"/>
          </a:p>
          <a:p>
            <a:pPr algn="r"/>
            <a:r>
              <a:rPr lang="ja-JP" altLang="en-US" sz="1200" dirty="0" smtClean="0"/>
              <a:t>　　</a:t>
            </a:r>
            <a:endParaRPr lang="ja-JP" altLang="en-US" sz="1200" dirty="0"/>
          </a:p>
        </p:txBody>
      </p:sp>
    </p:spTree>
    <p:extLst>
      <p:ext uri="{BB962C8B-B14F-4D97-AF65-F5344CB8AC3E}">
        <p14:creationId xmlns:p14="http://schemas.microsoft.com/office/powerpoint/2010/main" val="2648475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116632"/>
            <a:ext cx="8928992" cy="326990"/>
          </a:xfrm>
          <a:prstGeom prst="rect">
            <a:avLst/>
          </a:prstGeom>
          <a:solidFill>
            <a:srgbClr val="000066"/>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chor="b" anchorCtr="0">
            <a:noAutofit/>
          </a:bodyPr>
          <a:lstStyle/>
          <a:p>
            <a:r>
              <a:rPr lang="ja-JP" altLang="en-US" b="1" dirty="0" smtClean="0">
                <a:solidFill>
                  <a:schemeClr val="bg1"/>
                </a:solidFill>
                <a:latin typeface="Meiryo UI" panose="020B0604030504040204" pitchFamily="50" charset="-128"/>
                <a:ea typeface="Meiryo UI" panose="020B0604030504040204" pitchFamily="50" charset="-128"/>
              </a:rPr>
              <a:t>２．職場の魅力</a:t>
            </a:r>
            <a:endParaRPr lang="ja-JP" altLang="ja-JP" b="1" dirty="0">
              <a:solidFill>
                <a:schemeClr val="bg1"/>
              </a:solidFill>
              <a:latin typeface="Meiryo UI" panose="020B0604030504040204" pitchFamily="50" charset="-128"/>
              <a:ea typeface="Meiryo UI" panose="020B0604030504040204" pitchFamily="50" charset="-128"/>
            </a:endParaRPr>
          </a:p>
        </p:txBody>
      </p:sp>
      <p:sp>
        <p:nvSpPr>
          <p:cNvPr id="2" name="正方形/長方形 1"/>
          <p:cNvSpPr/>
          <p:nvPr/>
        </p:nvSpPr>
        <p:spPr>
          <a:xfrm>
            <a:off x="2286000" y="751344"/>
            <a:ext cx="7182544" cy="369332"/>
          </a:xfrm>
          <a:prstGeom prst="rect">
            <a:avLst/>
          </a:prstGeom>
        </p:spPr>
        <p:txBody>
          <a:bodyPr wrap="square">
            <a:spAutoFit/>
          </a:bodyPr>
          <a:lstStyle/>
          <a:p>
            <a:r>
              <a:rPr lang="ja-JP" altLang="en-US" dirty="0"/>
              <a:t>　</a:t>
            </a: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47308" y="3270236"/>
            <a:ext cx="571181" cy="600787"/>
          </a:xfrm>
          <a:prstGeom prst="rect">
            <a:avLst/>
          </a:prstGeom>
        </p:spPr>
      </p:pic>
      <p:sp>
        <p:nvSpPr>
          <p:cNvPr id="12" name="テキスト ボックス 11"/>
          <p:cNvSpPr txBox="1"/>
          <p:nvPr/>
        </p:nvSpPr>
        <p:spPr>
          <a:xfrm>
            <a:off x="94063" y="938386"/>
            <a:ext cx="8924427" cy="2369880"/>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a:t>　</a:t>
            </a:r>
            <a:r>
              <a:rPr lang="ja-JP" altLang="en-US" sz="1400" dirty="0" smtClean="0">
                <a:latin typeface="Meiryo UI" panose="020B0604030504040204" pitchFamily="50" charset="-128"/>
                <a:ea typeface="Meiryo UI" panose="020B0604030504040204" pitchFamily="50" charset="-128"/>
              </a:rPr>
              <a:t>厚生労働省では、本省の各部局、都道府県労働局、地方厚生局など幅広い職場の幅広い業務において、</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約</a:t>
            </a:r>
            <a:r>
              <a:rPr lang="en-US" altLang="ja-JP" sz="1400" dirty="0" smtClean="0">
                <a:latin typeface="Meiryo UI" panose="020B0604030504040204" pitchFamily="50" charset="-128"/>
                <a:ea typeface="Meiryo UI" panose="020B0604030504040204" pitchFamily="50" charset="-128"/>
              </a:rPr>
              <a:t>1300</a:t>
            </a:r>
            <a:r>
              <a:rPr lang="ja-JP" altLang="en-US" sz="1400" dirty="0" smtClean="0">
                <a:latin typeface="Meiryo UI" panose="020B0604030504040204" pitchFamily="50" charset="-128"/>
                <a:ea typeface="Meiryo UI" panose="020B0604030504040204" pitchFamily="50" charset="-128"/>
              </a:rPr>
              <a:t>人の障害のある職員が活躍しています。</a:t>
            </a:r>
            <a:endParaRPr lang="en-US" altLang="ja-JP" sz="1400" dirty="0" smtClean="0">
              <a:latin typeface="Meiryo UI" panose="020B0604030504040204" pitchFamily="50" charset="-128"/>
              <a:ea typeface="Meiryo UI" panose="020B0604030504040204" pitchFamily="50" charset="-128"/>
            </a:endParaRPr>
          </a:p>
          <a:p>
            <a:r>
              <a:rPr lang="ja-JP" altLang="en-US" sz="1400" dirty="0"/>
              <a:t>　</a:t>
            </a:r>
            <a:r>
              <a:rPr lang="ja-JP" altLang="en-US" sz="1400" dirty="0" smtClean="0"/>
              <a:t>　</a:t>
            </a:r>
            <a:endParaRPr lang="en-US" altLang="ja-JP" sz="1400" dirty="0" smtClean="0"/>
          </a:p>
          <a:p>
            <a:endParaRPr lang="en-US" altLang="ja-JP" sz="1400" dirty="0"/>
          </a:p>
          <a:p>
            <a:endParaRPr lang="en-US" altLang="ja-JP" sz="1400" dirty="0" smtClean="0"/>
          </a:p>
          <a:p>
            <a:endParaRPr lang="en-US" altLang="ja-JP" sz="1400" dirty="0"/>
          </a:p>
          <a:p>
            <a:endParaRPr lang="en-US" altLang="ja-JP" sz="1400" dirty="0" smtClean="0"/>
          </a:p>
          <a:p>
            <a:endParaRPr lang="en-US" altLang="ja-JP" sz="1400" dirty="0"/>
          </a:p>
          <a:p>
            <a:endParaRPr lang="en-US" altLang="ja-JP" sz="800" dirty="0"/>
          </a:p>
          <a:p>
            <a:r>
              <a:rPr lang="ja-JP" altLang="en-US" sz="1400" dirty="0" smtClean="0"/>
              <a:t>　</a:t>
            </a:r>
            <a:r>
              <a:rPr lang="ja-JP" altLang="en-US" sz="1400" dirty="0" smtClean="0">
                <a:latin typeface="Meiryo UI" panose="020B0604030504040204" pitchFamily="50" charset="-128"/>
                <a:ea typeface="Meiryo UI" panose="020B0604030504040204" pitchFamily="50" charset="-128"/>
              </a:rPr>
              <a:t>障害特性に応じた合理的配慮を行いつつ、障害のある職員が働きがいを感じ、持てる力を最大限発揮できる職場づくりを行っていきます。</a:t>
            </a:r>
            <a:endParaRPr lang="ja-JP" altLang="en-US" sz="1400" dirty="0">
              <a:latin typeface="Meiryo UI" panose="020B0604030504040204" pitchFamily="50" charset="-128"/>
              <a:ea typeface="Meiryo UI" panose="020B0604030504040204" pitchFamily="50" charset="-128"/>
            </a:endParaRPr>
          </a:p>
        </p:txBody>
      </p:sp>
      <p:pic>
        <p:nvPicPr>
          <p:cNvPr id="14" name="図 13" descr="【画像】フリー素材「いらすとや」にイラストレーターが悲鳴「仕事奪われる」 - ライブドアニュース - Internet Ex - \\リモート"/>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43641" b="75381" l="28526" r="52134"/>
                    </a14:imgEffect>
                  </a14:imgLayer>
                </a14:imgProps>
              </a:ext>
              <a:ext uri="{28A0092B-C50C-407E-A947-70E740481C1C}">
                <a14:useLocalDpi xmlns:a14="http://schemas.microsoft.com/office/drawing/2010/main" val="0"/>
              </a:ext>
            </a:extLst>
          </a:blip>
          <a:srcRect l="25575" t="39674" r="44915" b="20652"/>
          <a:stretch/>
        </p:blipFill>
        <p:spPr>
          <a:xfrm>
            <a:off x="9247420" y="1424351"/>
            <a:ext cx="1261860" cy="925364"/>
          </a:xfrm>
          <a:prstGeom prst="rect">
            <a:avLst/>
          </a:prstGeom>
          <a:ln>
            <a:noFill/>
          </a:ln>
        </p:spPr>
      </p:pic>
      <p:pic>
        <p:nvPicPr>
          <p:cNvPr id="16" name="図 15" descr="「フリー素材 イラスト 仕事」の検索結果 - Yahoo!検索（画像） - Internet Explorer - \\リモート"/>
          <p:cNvPicPr>
            <a:picLocks noChangeAspect="1"/>
          </p:cNvPicPr>
          <p:nvPr/>
        </p:nvPicPr>
        <p:blipFill rotWithShape="1">
          <a:blip r:embed="rId5" cstate="print">
            <a:extLst>
              <a:ext uri="{28A0092B-C50C-407E-A947-70E740481C1C}">
                <a14:useLocalDpi xmlns:a14="http://schemas.microsoft.com/office/drawing/2010/main" val="0"/>
              </a:ext>
            </a:extLst>
          </a:blip>
          <a:srcRect l="27192" t="20782" r="26791" b="14778"/>
          <a:stretch/>
        </p:blipFill>
        <p:spPr>
          <a:xfrm>
            <a:off x="8274712" y="559772"/>
            <a:ext cx="826017" cy="440016"/>
          </a:xfrm>
          <a:prstGeom prst="rect">
            <a:avLst/>
          </a:prstGeom>
        </p:spPr>
      </p:pic>
      <p:sp>
        <p:nvSpPr>
          <p:cNvPr id="18" name="ホームベース 17"/>
          <p:cNvSpPr/>
          <p:nvPr/>
        </p:nvSpPr>
        <p:spPr>
          <a:xfrm>
            <a:off x="94063" y="604846"/>
            <a:ext cx="5558057" cy="324000"/>
          </a:xfrm>
          <a:prstGeom prst="homePlate">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ＭＳ Ｐゴシック" panose="020B0600070205080204" pitchFamily="50" charset="-128"/>
                <a:ea typeface="ＭＳ Ｐゴシック" panose="020B0600070205080204" pitchFamily="50" charset="-128"/>
              </a:rPr>
              <a:t>現在でも、障害のある職員が様々な場面で活躍しています！</a:t>
            </a:r>
            <a:endParaRPr kumimoji="1" lang="ja-JP" altLang="en-US" sz="1600" b="1" dirty="0">
              <a:solidFill>
                <a:schemeClr val="tx1"/>
              </a:solidFill>
              <a:latin typeface="ＭＳ Ｐゴシック" panose="020B0600070205080204" pitchFamily="50" charset="-128"/>
              <a:ea typeface="ＭＳ Ｐゴシック" panose="020B0600070205080204" pitchFamily="50" charset="-128"/>
            </a:endParaRPr>
          </a:p>
        </p:txBody>
      </p:sp>
      <p:grpSp>
        <p:nvGrpSpPr>
          <p:cNvPr id="19" name="グループ化 18"/>
          <p:cNvGrpSpPr/>
          <p:nvPr/>
        </p:nvGrpSpPr>
        <p:grpSpPr>
          <a:xfrm>
            <a:off x="83592" y="3513510"/>
            <a:ext cx="8934897" cy="2897310"/>
            <a:chOff x="97033" y="2975103"/>
            <a:chExt cx="8934897" cy="2897310"/>
          </a:xfrm>
        </p:grpSpPr>
        <p:sp>
          <p:nvSpPr>
            <p:cNvPr id="20" name="ホームベース 19"/>
            <p:cNvSpPr/>
            <p:nvPr/>
          </p:nvSpPr>
          <p:spPr>
            <a:xfrm>
              <a:off x="107228" y="2975103"/>
              <a:ext cx="8366645" cy="324001"/>
            </a:xfrm>
            <a:prstGeom prst="homePlate">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ＭＳ Ｐゴシック" panose="020B0600070205080204" pitchFamily="50" charset="-128"/>
                  <a:ea typeface="ＭＳ Ｐゴシック" panose="020B0600070205080204" pitchFamily="50" charset="-128"/>
                </a:rPr>
                <a:t>今後さらに、障害のある職員が、生き生きと働きがいを感じられる職場作りを進めていきます！</a:t>
              </a:r>
              <a:endParaRPr kumimoji="1" lang="ja-JP" altLang="en-US" sz="1600" b="1" dirty="0">
                <a:solidFill>
                  <a:schemeClr val="tx1"/>
                </a:solidFill>
                <a:latin typeface="ＭＳ Ｐゴシック" panose="020B0600070205080204" pitchFamily="50" charset="-128"/>
                <a:ea typeface="ＭＳ Ｐゴシック" panose="020B0600070205080204" pitchFamily="50" charset="-128"/>
              </a:endParaRPr>
            </a:p>
          </p:txBody>
        </p:sp>
        <p:sp>
          <p:nvSpPr>
            <p:cNvPr id="21" name="正方形/長方形 20"/>
            <p:cNvSpPr/>
            <p:nvPr/>
          </p:nvSpPr>
          <p:spPr>
            <a:xfrm>
              <a:off x="97033" y="3317868"/>
              <a:ext cx="8934897" cy="2554545"/>
            </a:xfrm>
            <a:prstGeom prst="rect">
              <a:avLst/>
            </a:prstGeom>
            <a:ln w="28575">
              <a:solidFill>
                <a:schemeClr val="tx1"/>
              </a:solidFill>
            </a:ln>
          </p:spPr>
          <p:txBody>
            <a:bodyPr wrap="square">
              <a:spAutoFit/>
            </a:bodyPr>
            <a:lstStyle/>
            <a:p>
              <a:pPr>
                <a:lnSpc>
                  <a:spcPts val="2100"/>
                </a:lnSpc>
              </a:pPr>
              <a:r>
                <a:rPr lang="ja-JP" altLang="en-US" sz="1400" dirty="0" smtClean="0">
                  <a:latin typeface="Meiryo UI" panose="020B0604030504040204" pitchFamily="50" charset="-128"/>
                  <a:ea typeface="Meiryo UI" panose="020B0604030504040204" pitchFamily="50" charset="-128"/>
                </a:rPr>
                <a:t>　採用後、円滑に職場に馴染み、働きがいを持って日々を過ごし、能力を最大限に発揮していけるよう、以下の取組みで</a:t>
              </a:r>
              <a:endParaRPr lang="en-US" altLang="ja-JP" sz="1400" dirty="0" smtClean="0">
                <a:latin typeface="Meiryo UI" panose="020B0604030504040204" pitchFamily="50" charset="-128"/>
                <a:ea typeface="Meiryo UI" panose="020B0604030504040204" pitchFamily="50" charset="-128"/>
              </a:endParaRPr>
            </a:p>
            <a:p>
              <a:pPr>
                <a:lnSpc>
                  <a:spcPts val="2100"/>
                </a:lnSpc>
              </a:pPr>
              <a:r>
                <a:rPr lang="ja-JP" altLang="en-US" sz="1400" dirty="0" smtClean="0">
                  <a:latin typeface="Meiryo UI" panose="020B0604030504040204" pitchFamily="50" charset="-128"/>
                  <a:ea typeface="Meiryo UI" panose="020B0604030504040204" pitchFamily="50" charset="-128"/>
                </a:rPr>
                <a:t>サポートします。</a:t>
              </a:r>
              <a:endParaRPr lang="en-US" altLang="ja-JP" sz="1400" dirty="0" smtClean="0">
                <a:latin typeface="Meiryo UI" panose="020B0604030504040204" pitchFamily="50" charset="-128"/>
                <a:ea typeface="Meiryo UI" panose="020B0604030504040204" pitchFamily="50" charset="-128"/>
              </a:endParaRPr>
            </a:p>
            <a:p>
              <a:pPr marL="358775" indent="-358775">
                <a:lnSpc>
                  <a:spcPts val="2100"/>
                </a:lnSpc>
                <a:spcBef>
                  <a:spcPts val="600"/>
                </a:spcBef>
              </a:pPr>
              <a:r>
                <a:rPr lang="ja-JP" altLang="en-US" sz="1400" dirty="0" smtClean="0">
                  <a:latin typeface="Meiryo UI" panose="020B0604030504040204" pitchFamily="50" charset="-128"/>
                  <a:ea typeface="Meiryo UI" panose="020B0604030504040204" pitchFamily="50" charset="-128"/>
                </a:rPr>
                <a:t>　☞　障害のある職員の上司などを対象に、受け入れ職場側に</a:t>
              </a:r>
              <a:r>
                <a:rPr lang="ja-JP" altLang="en-US" sz="1400" dirty="0">
                  <a:latin typeface="Meiryo UI" panose="020B0604030504040204" pitchFamily="50" charset="-128"/>
                  <a:ea typeface="Meiryo UI" panose="020B0604030504040204" pitchFamily="50" charset="-128"/>
                </a:rPr>
                <a:t>対する</a:t>
              </a:r>
              <a:r>
                <a:rPr lang="ja-JP" altLang="en-US" sz="1400" dirty="0" smtClean="0">
                  <a:latin typeface="Meiryo UI" panose="020B0604030504040204" pitchFamily="50" charset="-128"/>
                  <a:ea typeface="Meiryo UI" panose="020B0604030504040204" pitchFamily="50" charset="-128"/>
                </a:rPr>
                <a:t>研修を必修化し、障害特性・個性に応じた指導や業務付与等について、職場の理解を高めていきます。</a:t>
              </a:r>
              <a:endParaRPr lang="en-US" altLang="ja-JP" sz="1400" dirty="0" smtClean="0">
                <a:latin typeface="Meiryo UI" panose="020B0604030504040204" pitchFamily="50" charset="-128"/>
                <a:ea typeface="Meiryo UI" panose="020B0604030504040204" pitchFamily="50" charset="-128"/>
              </a:endParaRPr>
            </a:p>
            <a:p>
              <a:pPr marL="358775" indent="-358775">
                <a:lnSpc>
                  <a:spcPts val="2100"/>
                </a:lnSpc>
                <a:spcBef>
                  <a:spcPts val="600"/>
                </a:spcBef>
              </a:pPr>
              <a:r>
                <a:rPr lang="ja-JP" altLang="en-US" sz="1400" dirty="0" smtClean="0">
                  <a:latin typeface="Meiryo UI" panose="020B0604030504040204" pitchFamily="50" charset="-128"/>
                  <a:ea typeface="Meiryo UI" panose="020B0604030504040204" pitchFamily="50" charset="-128"/>
                </a:rPr>
                <a:t>　☞　職場ごとに、職員の中から「障害者雇用推進支援員」を指名し、障害のある職員に対するサポートを行います。</a:t>
              </a:r>
              <a:endParaRPr lang="en-US" altLang="ja-JP" sz="1400" dirty="0" smtClean="0">
                <a:latin typeface="Meiryo UI" panose="020B0604030504040204" pitchFamily="50" charset="-128"/>
                <a:ea typeface="Meiryo UI" panose="020B0604030504040204" pitchFamily="50" charset="-128"/>
              </a:endParaRPr>
            </a:p>
            <a:p>
              <a:pPr>
                <a:lnSpc>
                  <a:spcPts val="2100"/>
                </a:lnSpc>
                <a:spcBef>
                  <a:spcPts val="600"/>
                </a:spcBef>
              </a:pPr>
              <a:r>
                <a:rPr lang="ja-JP" altLang="en-US" sz="1400" dirty="0" smtClean="0">
                  <a:latin typeface="Meiryo UI" panose="020B0604030504040204" pitchFamily="50" charset="-128"/>
                  <a:ea typeface="Meiryo UI" panose="020B0604030504040204" pitchFamily="50" charset="-128"/>
                </a:rPr>
                <a:t>　☞　障害のある職員へ職場の改善点等のアンケートを実施し、障害のある職員の声を聞きながら改善方策を検討します。</a:t>
              </a:r>
              <a:endParaRPr lang="en-US" altLang="ja-JP" sz="1400" dirty="0" smtClean="0">
                <a:latin typeface="Meiryo UI" panose="020B0604030504040204" pitchFamily="50" charset="-128"/>
                <a:ea typeface="Meiryo UI" panose="020B0604030504040204" pitchFamily="50" charset="-128"/>
              </a:endParaRPr>
            </a:p>
            <a:p>
              <a:pPr marL="358775" indent="-358775">
                <a:lnSpc>
                  <a:spcPts val="2100"/>
                </a:lnSpc>
                <a:spcBef>
                  <a:spcPts val="600"/>
                </a:spcBef>
              </a:pPr>
              <a:r>
                <a:rPr lang="ja-JP" altLang="en-US" sz="1400" dirty="0" smtClean="0">
                  <a:latin typeface="Meiryo UI" panose="020B0604030504040204" pitchFamily="50" charset="-128"/>
                  <a:ea typeface="Meiryo UI" panose="020B0604030504040204" pitchFamily="50" charset="-128"/>
                </a:rPr>
                <a:t>　☞</a:t>
              </a:r>
              <a:r>
                <a:rPr lang="ja-JP" altLang="en-US" sz="1400" smtClean="0">
                  <a:latin typeface="Meiryo UI" panose="020B0604030504040204" pitchFamily="50" charset="-128"/>
                  <a:ea typeface="Meiryo UI" panose="020B0604030504040204" pitchFamily="50" charset="-128"/>
                </a:rPr>
                <a:t>　</a:t>
              </a:r>
              <a:r>
                <a:rPr lang="ja-JP" altLang="en-US" sz="1400" smtClean="0">
                  <a:latin typeface="Meiryo UI" panose="020B0604030504040204" pitchFamily="50" charset="-128"/>
                  <a:ea typeface="Meiryo UI" panose="020B0604030504040204" pitchFamily="50" charset="-128"/>
                </a:rPr>
                <a:t>非常勤</a:t>
              </a:r>
              <a:r>
                <a:rPr lang="ja-JP" altLang="en-US" sz="1400" dirty="0" smtClean="0">
                  <a:latin typeface="Meiryo UI" panose="020B0604030504040204" pitchFamily="50" charset="-128"/>
                  <a:ea typeface="Meiryo UI" panose="020B0604030504040204" pitchFamily="50" charset="-128"/>
                </a:rPr>
                <a:t>職員と</a:t>
              </a:r>
              <a:r>
                <a:rPr lang="ja-JP" altLang="en-US" sz="1400">
                  <a:latin typeface="Meiryo UI" panose="020B0604030504040204" pitchFamily="50" charset="-128"/>
                  <a:ea typeface="Meiryo UI" panose="020B0604030504040204" pitchFamily="50" charset="-128"/>
                </a:rPr>
                <a:t>して</a:t>
              </a:r>
              <a:r>
                <a:rPr lang="ja-JP" altLang="en-US" sz="1400" smtClean="0">
                  <a:latin typeface="Meiryo UI" panose="020B0604030504040204" pitchFamily="50" charset="-128"/>
                  <a:ea typeface="Meiryo UI" panose="020B0604030504040204" pitchFamily="50" charset="-128"/>
                </a:rPr>
                <a:t>働く障害</a:t>
              </a:r>
              <a:r>
                <a:rPr lang="ja-JP" altLang="en-US" sz="1400" dirty="0" smtClean="0">
                  <a:latin typeface="Meiryo UI" panose="020B0604030504040204" pitchFamily="50" charset="-128"/>
                  <a:ea typeface="Meiryo UI" panose="020B0604030504040204" pitchFamily="50" charset="-128"/>
                </a:rPr>
                <a:t>のある職員の育成システムの整備・個別</a:t>
              </a:r>
              <a:r>
                <a:rPr lang="ja-JP" altLang="en-US" sz="1400" dirty="0">
                  <a:latin typeface="Meiryo UI" panose="020B0604030504040204" pitchFamily="50" charset="-128"/>
                  <a:ea typeface="Meiryo UI" panose="020B0604030504040204" pitchFamily="50" charset="-128"/>
                </a:rPr>
                <a:t>育成計画の</a:t>
              </a:r>
              <a:r>
                <a:rPr lang="ja-JP" altLang="en-US" sz="1400" dirty="0" smtClean="0">
                  <a:latin typeface="Meiryo UI" panose="020B0604030504040204" pitchFamily="50" charset="-128"/>
                  <a:ea typeface="Meiryo UI" panose="020B0604030504040204" pitchFamily="50" charset="-128"/>
                </a:rPr>
                <a:t>策定を行い、一定期間後</a:t>
              </a:r>
              <a:r>
                <a:rPr lang="ja-JP" altLang="en-US" sz="1400" dirty="0" smtClean="0">
                  <a:latin typeface="Meiryo UI" panose="020B0604030504040204" pitchFamily="50" charset="-128"/>
                  <a:ea typeface="Meiryo UI" panose="020B0604030504040204" pitchFamily="50" charset="-128"/>
                </a:rPr>
                <a:t>の常勤採用・民間就職に</a:t>
              </a:r>
              <a:r>
                <a:rPr lang="ja-JP" altLang="en-US" sz="1400" dirty="0" smtClean="0">
                  <a:latin typeface="Meiryo UI" panose="020B0604030504040204" pitchFamily="50" charset="-128"/>
                  <a:ea typeface="Meiryo UI" panose="020B0604030504040204" pitchFamily="50" charset="-128"/>
                </a:rPr>
                <a:t>向けた職務能力の向上をバックアップします。</a:t>
              </a:r>
              <a:r>
                <a:rPr lang="ja-JP" altLang="en-US" sz="1400" dirty="0">
                  <a:latin typeface="Meiryo UI" panose="020B0604030504040204" pitchFamily="50" charset="-128"/>
                  <a:ea typeface="Meiryo UI" panose="020B0604030504040204" pitchFamily="50" charset="-128"/>
                </a:rPr>
                <a:t>　</a:t>
              </a:r>
            </a:p>
          </p:txBody>
        </p:sp>
      </p:grpSp>
      <p:sp>
        <p:nvSpPr>
          <p:cNvPr id="22" name="テキスト ボックス 21"/>
          <p:cNvSpPr txBox="1"/>
          <p:nvPr/>
        </p:nvSpPr>
        <p:spPr>
          <a:xfrm>
            <a:off x="153244" y="1521898"/>
            <a:ext cx="7801955" cy="1182375"/>
          </a:xfrm>
          <a:prstGeom prst="rect">
            <a:avLst/>
          </a:prstGeom>
          <a:ln w="28575">
            <a:prstDash val="sysDot"/>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ts val="1700"/>
              </a:lnSpc>
            </a:pPr>
            <a:r>
              <a:rPr lang="ja-JP" altLang="en-US" sz="1200" dirty="0">
                <a:solidFill>
                  <a:schemeClr val="tx1"/>
                </a:solidFill>
                <a:latin typeface="ＭＳ Ｐゴシック" panose="020B0600070205080204" pitchFamily="50" charset="-128"/>
                <a:ea typeface="ＭＳ Ｐゴシック" panose="020B0600070205080204" pitchFamily="50" charset="-128"/>
              </a:rPr>
              <a:t>（活躍している障害のある職員の一例）</a:t>
            </a:r>
          </a:p>
          <a:p>
            <a:pPr>
              <a:lnSpc>
                <a:spcPts val="1700"/>
              </a:lnSpc>
            </a:pPr>
            <a:r>
              <a:rPr lang="ja-JP" altLang="en-US" sz="1200" dirty="0">
                <a:solidFill>
                  <a:schemeClr val="tx1"/>
                </a:solidFill>
                <a:latin typeface="ＭＳ Ｐゴシック" panose="020B0600070205080204" pitchFamily="50" charset="-128"/>
                <a:ea typeface="ＭＳ Ｐゴシック" panose="020B0600070205080204" pitchFamily="50" charset="-128"/>
              </a:rPr>
              <a:t>　・肢体の障害を抱えながら工夫して出張等もこなし、管理職を務めて</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きた職員</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a:p>
            <a:pPr>
              <a:lnSpc>
                <a:spcPts val="1700"/>
              </a:lnSpc>
            </a:pPr>
            <a:r>
              <a:rPr lang="ja-JP" altLang="en-US" sz="1200" dirty="0">
                <a:solidFill>
                  <a:schemeClr val="tx1"/>
                </a:solidFill>
                <a:latin typeface="ＭＳ Ｐゴシック" panose="020B0600070205080204" pitchFamily="50" charset="-128"/>
                <a:ea typeface="ＭＳ Ｐゴシック" panose="020B0600070205080204" pitchFamily="50" charset="-128"/>
              </a:rPr>
              <a:t>　・重度の視覚障害があっても、各種の支援機器を活用し、ご本人の希望である障害者支援の施策</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に携わってきた職員</a:t>
            </a:r>
            <a:endParaRPr lang="ja-JP" altLang="en-US" sz="1200" dirty="0">
              <a:solidFill>
                <a:schemeClr val="tx1"/>
              </a:solidFill>
              <a:latin typeface="ＭＳ Ｐゴシック" panose="020B0600070205080204" pitchFamily="50" charset="-128"/>
              <a:ea typeface="ＭＳ Ｐゴシック" panose="020B0600070205080204" pitchFamily="50" charset="-128"/>
            </a:endParaRPr>
          </a:p>
          <a:p>
            <a:pPr>
              <a:lnSpc>
                <a:spcPts val="1700"/>
              </a:lnSpc>
            </a:pPr>
            <a:r>
              <a:rPr lang="ja-JP" altLang="en-US" sz="1200" dirty="0">
                <a:solidFill>
                  <a:schemeClr val="tx1"/>
                </a:solidFill>
                <a:latin typeface="ＭＳ Ｐゴシック" panose="020B0600070205080204" pitchFamily="50" charset="-128"/>
                <a:ea typeface="ＭＳ Ｐゴシック" panose="020B0600070205080204" pitchFamily="50" charset="-128"/>
              </a:rPr>
              <a:t>　・精神障害と向き合いつつ、はじめての事務職としてチャレンジ</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雇用</a:t>
            </a:r>
            <a:r>
              <a:rPr lang="ja-JP" altLang="en-US" sz="1050" dirty="0" smtClean="0">
                <a:solidFill>
                  <a:schemeClr val="tx1"/>
                </a:solidFill>
                <a:latin typeface="ＭＳ Ｐゴシック" panose="020B0600070205080204" pitchFamily="50" charset="-128"/>
                <a:ea typeface="ＭＳ Ｐゴシック" panose="020B0600070205080204" pitchFamily="50" charset="-128"/>
              </a:rPr>
              <a:t>（</a:t>
            </a:r>
            <a:r>
              <a:rPr lang="en-US" altLang="ja-JP" sz="105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05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で頑張っている職員</a:t>
            </a:r>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など</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a:p>
            <a:pPr>
              <a:lnSpc>
                <a:spcPts val="1700"/>
              </a:lnSpc>
            </a:pP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a:t>
            </a:r>
            <a:r>
              <a:rPr lang="en-US" altLang="ja-JP" sz="105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050" dirty="0" smtClean="0">
                <a:solidFill>
                  <a:schemeClr val="tx1"/>
                </a:solidFill>
                <a:latin typeface="ＭＳ Ｐゴシック" panose="020B0600070205080204" pitchFamily="50" charset="-128"/>
                <a:ea typeface="ＭＳ Ｐゴシック" panose="020B0600070205080204" pitchFamily="50" charset="-128"/>
              </a:rPr>
              <a:t>チャレンジ雇用とは、一般企業等への就職を目指すことを目的とする非常勤職員</a:t>
            </a:r>
            <a:endParaRPr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pic>
        <p:nvPicPr>
          <p:cNvPr id="15" name="図 14" descr="「フリー素材 イラスト 仕事」の検索結果 - Yahoo!検索（画像） - Internet Explorer - \\リモート"/>
          <p:cNvPicPr>
            <a:picLocks noChangeAspect="1"/>
          </p:cNvPicPr>
          <p:nvPr/>
        </p:nvPicPr>
        <p:blipFill rotWithShape="1">
          <a:blip r:embed="rId6" cstate="print">
            <a:extLst>
              <a:ext uri="{28A0092B-C50C-407E-A947-70E740481C1C}">
                <a14:useLocalDpi xmlns:a14="http://schemas.microsoft.com/office/drawing/2010/main" val="0"/>
              </a:ext>
            </a:extLst>
          </a:blip>
          <a:srcRect l="30313" t="19681" r="29525" b="13907"/>
          <a:stretch/>
        </p:blipFill>
        <p:spPr>
          <a:xfrm>
            <a:off x="7805792" y="1267174"/>
            <a:ext cx="756673" cy="682489"/>
          </a:xfrm>
          <a:prstGeom prst="rect">
            <a:avLst/>
          </a:prstGeom>
        </p:spPr>
      </p:pic>
      <p:sp>
        <p:nvSpPr>
          <p:cNvPr id="17" name="サブタイトル 2"/>
          <p:cNvSpPr txBox="1">
            <a:spLocks/>
          </p:cNvSpPr>
          <p:nvPr/>
        </p:nvSpPr>
        <p:spPr>
          <a:xfrm>
            <a:off x="8274712" y="6527389"/>
            <a:ext cx="750951" cy="285987"/>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r">
              <a:lnSpc>
                <a:spcPts val="1600"/>
              </a:lnSpc>
              <a:spcBef>
                <a:spcPts val="0"/>
              </a:spcBef>
            </a:pPr>
            <a:r>
              <a:rPr lang="ja-JP" altLang="en-US" sz="1200" dirty="0" smtClean="0">
                <a:latin typeface="ＭＳ Ｐゴシック" panose="020B0600070205080204" pitchFamily="50" charset="-128"/>
                <a:ea typeface="ＭＳ Ｐゴシック" panose="020B0600070205080204" pitchFamily="50" charset="-128"/>
              </a:rPr>
              <a:t>　</a:t>
            </a:r>
            <a:fld id="{1E2D4FF4-5ABF-4F34-BD8A-B7A378DD59F3}" type="slidenum">
              <a:rPr lang="ja-JP" altLang="en-US" sz="1200" smtClean="0">
                <a:latin typeface="ＭＳ Ｐゴシック" panose="020B0600070205080204" pitchFamily="50" charset="-128"/>
                <a:ea typeface="ＭＳ Ｐゴシック" panose="020B0600070205080204" pitchFamily="50" charset="-128"/>
              </a:rPr>
              <a:t>2</a:t>
            </a:fld>
            <a:endParaRPr lang="en-US" altLang="ja-JP" sz="1200" b="1" dirty="0" smtClean="0">
              <a:latin typeface="ＭＳ Ｐゴシック" panose="020B0600070205080204" pitchFamily="50" charset="-128"/>
              <a:ea typeface="ＭＳ Ｐゴシック" panose="020B0600070205080204" pitchFamily="50" charset="-128"/>
            </a:endParaRPr>
          </a:p>
          <a:p>
            <a:pPr algn="r"/>
            <a:r>
              <a:rPr lang="ja-JP" altLang="en-US" sz="1200" dirty="0" smtClean="0"/>
              <a:t>　　　</a:t>
            </a:r>
            <a:endParaRPr lang="en-US" altLang="ja-JP" sz="1200" dirty="0" smtClean="0"/>
          </a:p>
          <a:p>
            <a:pPr algn="r"/>
            <a:r>
              <a:rPr lang="ja-JP" altLang="en-US" sz="1200" dirty="0" smtClean="0"/>
              <a:t>　　</a:t>
            </a:r>
            <a:endParaRPr lang="ja-JP" altLang="en-US" sz="1200" dirty="0"/>
          </a:p>
        </p:txBody>
      </p:sp>
    </p:spTree>
    <p:extLst>
      <p:ext uri="{BB962C8B-B14F-4D97-AF65-F5344CB8AC3E}">
        <p14:creationId xmlns:p14="http://schemas.microsoft.com/office/powerpoint/2010/main" val="2926510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116632"/>
            <a:ext cx="8928992" cy="326990"/>
          </a:xfrm>
          <a:prstGeom prst="rect">
            <a:avLst/>
          </a:prstGeom>
          <a:solidFill>
            <a:srgbClr val="000066"/>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chor="b" anchorCtr="0">
            <a:noAutofit/>
          </a:bodyPr>
          <a:lstStyle/>
          <a:p>
            <a:r>
              <a:rPr lang="ja-JP" altLang="en-US" b="1" dirty="0" smtClean="0">
                <a:solidFill>
                  <a:schemeClr val="bg1"/>
                </a:solidFill>
                <a:latin typeface="Meiryo UI" panose="020B0604030504040204" pitchFamily="50" charset="-128"/>
                <a:ea typeface="Meiryo UI" panose="020B0604030504040204" pitchFamily="50" charset="-128"/>
              </a:rPr>
              <a:t>３．採用予定（常勤職員）</a:t>
            </a:r>
            <a:endParaRPr lang="ja-JP" altLang="ja-JP" b="1" dirty="0">
              <a:solidFill>
                <a:schemeClr val="bg1"/>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18062" y="761313"/>
            <a:ext cx="3445825" cy="338554"/>
          </a:xfrm>
          <a:prstGeom prst="rect">
            <a:avLst/>
          </a:prstGeom>
          <a:solidFill>
            <a:schemeClr val="accent2">
              <a:lumMod val="20000"/>
              <a:lumOff val="80000"/>
            </a:schemeClr>
          </a:solidFill>
          <a:ln w="38100"/>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600" dirty="0" smtClean="0">
                <a:latin typeface="ＭＳ Ｐゴシック" panose="020B0600070205080204" pitchFamily="50" charset="-128"/>
                <a:ea typeface="ＭＳ Ｐゴシック" panose="020B0600070205080204" pitchFamily="50" charset="-128"/>
              </a:rPr>
              <a:t>採用を予定している全国の主な職場</a:t>
            </a:r>
            <a:endParaRPr kumimoji="1" lang="en-US" altLang="ja-JP" sz="1600" dirty="0" smtClean="0">
              <a:latin typeface="ＭＳ Ｐゴシック" panose="020B0600070205080204" pitchFamily="50" charset="-128"/>
              <a:ea typeface="ＭＳ Ｐゴシック" panose="020B0600070205080204" pitchFamily="50" charset="-128"/>
            </a:endParaRPr>
          </a:p>
        </p:txBody>
      </p:sp>
      <p:sp>
        <p:nvSpPr>
          <p:cNvPr id="20" name="テキスト ボックス 19"/>
          <p:cNvSpPr txBox="1"/>
          <p:nvPr/>
        </p:nvSpPr>
        <p:spPr>
          <a:xfrm>
            <a:off x="115287" y="4205600"/>
            <a:ext cx="7337033" cy="1764000"/>
          </a:xfrm>
          <a:prstGeom prst="rect">
            <a:avLst/>
          </a:prstGeom>
          <a:noFill/>
          <a:ln w="28575">
            <a:solidFill>
              <a:srgbClr val="FF0000"/>
            </a:solidFill>
          </a:ln>
        </p:spPr>
        <p:txBody>
          <a:bodyPr wrap="square" rtlCol="0">
            <a:spAutoFit/>
          </a:bodyPr>
          <a:lstStyle/>
          <a:p>
            <a:pPr>
              <a:lnSpc>
                <a:spcPts val="2800"/>
              </a:lnSpc>
            </a:pPr>
            <a:endParaRPr lang="en-US" altLang="ja-JP" sz="1400" b="1" dirty="0" smtClean="0">
              <a:solidFill>
                <a:schemeClr val="dk1"/>
              </a:solidFill>
              <a:latin typeface="Meiryo UI" panose="020B0604030504040204" pitchFamily="50" charset="-128"/>
              <a:ea typeface="Meiryo UI" panose="020B0604030504040204" pitchFamily="50" charset="-128"/>
            </a:endParaRPr>
          </a:p>
          <a:p>
            <a:pPr>
              <a:lnSpc>
                <a:spcPts val="2800"/>
              </a:lnSpc>
            </a:pPr>
            <a:r>
              <a:rPr lang="en-US" altLang="ja-JP" sz="1600" b="1" dirty="0" smtClean="0">
                <a:solidFill>
                  <a:schemeClr val="dk1"/>
                </a:solidFill>
                <a:latin typeface="Meiryo UI" panose="020B0604030504040204" pitchFamily="50" charset="-128"/>
                <a:ea typeface="Meiryo UI" panose="020B0604030504040204" pitchFamily="50" charset="-128"/>
              </a:rPr>
              <a:t>【</a:t>
            </a:r>
            <a:r>
              <a:rPr lang="ja-JP" altLang="en-US" sz="1600" b="1" dirty="0" smtClean="0">
                <a:solidFill>
                  <a:schemeClr val="dk1"/>
                </a:solidFill>
                <a:latin typeface="Meiryo UI" panose="020B0604030504040204" pitchFamily="50" charset="-128"/>
                <a:ea typeface="Meiryo UI" panose="020B0604030504040204" pitchFamily="50" charset="-128"/>
              </a:rPr>
              <a:t>勤務場所</a:t>
            </a:r>
            <a:r>
              <a:rPr lang="en-US" altLang="ja-JP" sz="1600" b="1" dirty="0" smtClean="0">
                <a:solidFill>
                  <a:schemeClr val="dk1"/>
                </a:solidFill>
                <a:latin typeface="Meiryo UI" panose="020B0604030504040204" pitchFamily="50" charset="-128"/>
                <a:ea typeface="Meiryo UI" panose="020B0604030504040204" pitchFamily="50" charset="-128"/>
              </a:rPr>
              <a:t>】</a:t>
            </a:r>
            <a:r>
              <a:rPr lang="ja-JP" altLang="en-US" sz="1600" b="1" dirty="0" smtClean="0">
                <a:solidFill>
                  <a:schemeClr val="dk1"/>
                </a:solidFill>
                <a:latin typeface="Meiryo UI" panose="020B0604030504040204" pitchFamily="50" charset="-128"/>
                <a:ea typeface="Meiryo UI" panose="020B0604030504040204" pitchFamily="50" charset="-128"/>
              </a:rPr>
              <a:t>　　　　　　　　　　　　　　　　　　　　　　　　　　　　　　　</a:t>
            </a:r>
            <a:r>
              <a:rPr lang="en-US" altLang="ja-JP" sz="1600" b="1" dirty="0" smtClean="0">
                <a:solidFill>
                  <a:schemeClr val="dk1"/>
                </a:solidFill>
                <a:latin typeface="Meiryo UI" panose="020B0604030504040204" pitchFamily="50" charset="-128"/>
                <a:ea typeface="Meiryo UI" panose="020B0604030504040204" pitchFamily="50" charset="-128"/>
              </a:rPr>
              <a:t>【</a:t>
            </a:r>
            <a:r>
              <a:rPr lang="ja-JP" altLang="en-US" sz="1600" b="1" dirty="0" smtClean="0">
                <a:solidFill>
                  <a:schemeClr val="dk1"/>
                </a:solidFill>
                <a:latin typeface="Meiryo UI" panose="020B0604030504040204" pitchFamily="50" charset="-128"/>
                <a:ea typeface="Meiryo UI" panose="020B0604030504040204" pitchFamily="50" charset="-128"/>
              </a:rPr>
              <a:t>採用予定数</a:t>
            </a:r>
            <a:r>
              <a:rPr lang="en-US" altLang="ja-JP" sz="1600" b="1" dirty="0" smtClean="0">
                <a:solidFill>
                  <a:schemeClr val="dk1"/>
                </a:solidFill>
                <a:latin typeface="Meiryo UI" panose="020B0604030504040204" pitchFamily="50" charset="-128"/>
                <a:ea typeface="Meiryo UI" panose="020B0604030504040204" pitchFamily="50" charset="-128"/>
              </a:rPr>
              <a:t>】</a:t>
            </a:r>
            <a:endParaRPr lang="en-US" altLang="ja-JP" sz="1600" b="1" dirty="0">
              <a:solidFill>
                <a:schemeClr val="dk1"/>
              </a:solidFill>
              <a:latin typeface="Meiryo UI" panose="020B0604030504040204" pitchFamily="50" charset="-128"/>
              <a:ea typeface="Meiryo UI" panose="020B0604030504040204" pitchFamily="50" charset="-128"/>
            </a:endParaRPr>
          </a:p>
          <a:p>
            <a:pPr>
              <a:lnSpc>
                <a:spcPts val="2800"/>
              </a:lnSpc>
            </a:pPr>
            <a:r>
              <a:rPr lang="ja-JP" altLang="en-US" sz="1600" b="1" dirty="0" smtClean="0">
                <a:solidFill>
                  <a:schemeClr val="dk1"/>
                </a:solidFill>
                <a:latin typeface="Meiryo UI" panose="020B0604030504040204" pitchFamily="50" charset="-128"/>
                <a:ea typeface="Meiryo UI" panose="020B0604030504040204" pitchFamily="50" charset="-128"/>
              </a:rPr>
              <a:t>・地方厚生局（８都市）　　　　　　　　　　　　　　　　　　　　　　　　   　　</a:t>
            </a:r>
            <a:r>
              <a:rPr lang="en-US" altLang="ja-JP" sz="1600" b="1" dirty="0" smtClean="0">
                <a:solidFill>
                  <a:schemeClr val="dk1"/>
                </a:solidFill>
                <a:latin typeface="Meiryo UI" panose="020B0604030504040204" pitchFamily="50" charset="-128"/>
                <a:ea typeface="Meiryo UI" panose="020B0604030504040204" pitchFamily="50" charset="-128"/>
              </a:rPr>
              <a:t>25</a:t>
            </a:r>
            <a:r>
              <a:rPr lang="ja-JP" altLang="en-US" sz="1600" b="1" dirty="0" smtClean="0">
                <a:solidFill>
                  <a:schemeClr val="dk1"/>
                </a:solidFill>
                <a:latin typeface="Meiryo UI" panose="020B0604030504040204" pitchFamily="50" charset="-128"/>
                <a:ea typeface="Meiryo UI" panose="020B0604030504040204" pitchFamily="50" charset="-128"/>
              </a:rPr>
              <a:t>名</a:t>
            </a:r>
            <a:endParaRPr lang="zh-TW" altLang="en-US" sz="1600" b="1" dirty="0">
              <a:solidFill>
                <a:schemeClr val="dk1"/>
              </a:solidFill>
              <a:latin typeface="Meiryo UI" panose="020B0604030504040204" pitchFamily="50" charset="-128"/>
              <a:ea typeface="Meiryo UI" panose="020B0604030504040204" pitchFamily="50" charset="-128"/>
            </a:endParaRPr>
          </a:p>
          <a:p>
            <a:pPr>
              <a:lnSpc>
                <a:spcPts val="2800"/>
              </a:lnSpc>
            </a:pPr>
            <a:r>
              <a:rPr lang="ja-JP" altLang="en-US" sz="1600" b="1" dirty="0" smtClean="0">
                <a:solidFill>
                  <a:schemeClr val="dk1"/>
                </a:solidFill>
                <a:latin typeface="Meiryo UI" panose="020B0604030504040204" pitchFamily="50" charset="-128"/>
                <a:ea typeface="Meiryo UI" panose="020B0604030504040204" pitchFamily="50" charset="-128"/>
              </a:rPr>
              <a:t>・国立障害者リハビリテーションセンター（埼玉県）　　　　　　  　   　　 　</a:t>
            </a:r>
            <a:r>
              <a:rPr lang="en-US" altLang="ja-JP" sz="1600" b="1" dirty="0" smtClean="0">
                <a:solidFill>
                  <a:schemeClr val="dk1"/>
                </a:solidFill>
                <a:latin typeface="Meiryo UI" panose="020B0604030504040204" pitchFamily="50" charset="-128"/>
                <a:ea typeface="Meiryo UI" panose="020B0604030504040204" pitchFamily="50" charset="-128"/>
              </a:rPr>
              <a:t>3</a:t>
            </a:r>
            <a:r>
              <a:rPr lang="ja-JP" altLang="en-US" sz="1600" b="1" dirty="0" smtClean="0">
                <a:solidFill>
                  <a:schemeClr val="dk1"/>
                </a:solidFill>
                <a:latin typeface="Meiryo UI" panose="020B0604030504040204" pitchFamily="50" charset="-128"/>
                <a:ea typeface="Meiryo UI" panose="020B0604030504040204" pitchFamily="50" charset="-128"/>
              </a:rPr>
              <a:t>名</a:t>
            </a:r>
            <a:endParaRPr lang="en-US" altLang="ja-JP" sz="1600" b="1" dirty="0" smtClean="0">
              <a:solidFill>
                <a:schemeClr val="dk1"/>
              </a:solidFill>
              <a:latin typeface="Meiryo UI" panose="020B0604030504040204" pitchFamily="50" charset="-128"/>
              <a:ea typeface="Meiryo UI" panose="020B0604030504040204" pitchFamily="50" charset="-128"/>
            </a:endParaRPr>
          </a:p>
          <a:p>
            <a:pPr>
              <a:lnSpc>
                <a:spcPts val="2800"/>
              </a:lnSpc>
            </a:pPr>
            <a:endParaRPr lang="zh-TW" altLang="en-US" sz="1600" b="1" dirty="0">
              <a:solidFill>
                <a:schemeClr val="dk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115287" y="4051712"/>
            <a:ext cx="4624151" cy="374461"/>
          </a:xfrm>
          <a:prstGeom prst="rect">
            <a:avLst/>
          </a:prstGeom>
          <a:solidFill>
            <a:srgbClr val="FF0000"/>
          </a:solidFill>
          <a:ln w="28575">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ts val="2200"/>
              </a:lnSpc>
            </a:pPr>
            <a:r>
              <a:rPr lang="ja-JP" altLang="en-US" sz="1600" b="1" dirty="0" smtClean="0">
                <a:solidFill>
                  <a:schemeClr val="bg1"/>
                </a:solidFill>
                <a:latin typeface="Meiryo UI" panose="020B0604030504040204" pitchFamily="50" charset="-128"/>
                <a:ea typeface="Meiryo UI" panose="020B0604030504040204" pitchFamily="50" charset="-128"/>
              </a:rPr>
              <a:t>②人事院が実施</a:t>
            </a:r>
            <a:r>
              <a:rPr lang="ja-JP" altLang="en-US" sz="1600" dirty="0" smtClean="0">
                <a:solidFill>
                  <a:schemeClr val="bg1"/>
                </a:solidFill>
                <a:latin typeface="Meiryo UI" panose="020B0604030504040204" pitchFamily="50" charset="-128"/>
                <a:ea typeface="Meiryo UI" panose="020B0604030504040204" pitchFamily="50" charset="-128"/>
              </a:rPr>
              <a:t>する「障害者選考試験」での採用</a:t>
            </a:r>
            <a:endParaRPr lang="ja-JP" altLang="en-US" sz="1600" dirty="0">
              <a:solidFill>
                <a:schemeClr val="bg1"/>
              </a:solidFill>
              <a:latin typeface="Meiryo UI" panose="020B0604030504040204" pitchFamily="50" charset="-128"/>
              <a:ea typeface="Meiryo UI" panose="020B0604030504040204" pitchFamily="50" charset="-128"/>
            </a:endParaRPr>
          </a:p>
        </p:txBody>
      </p:sp>
      <p:pic>
        <p:nvPicPr>
          <p:cNvPr id="17" name="図 16" descr="「フリー素材 イラスト 会社」の検索結果 - Yahoo!検索（画像） - Internet Explorer - \\リモート"/>
          <p:cNvPicPr>
            <a:picLocks noChangeAspect="1"/>
          </p:cNvPicPr>
          <p:nvPr/>
        </p:nvPicPr>
        <p:blipFill rotWithShape="1">
          <a:blip r:embed="rId2" cstate="print">
            <a:extLst>
              <a:ext uri="{28A0092B-C50C-407E-A947-70E740481C1C}">
                <a14:useLocalDpi xmlns:a14="http://schemas.microsoft.com/office/drawing/2010/main" val="0"/>
              </a:ext>
            </a:extLst>
          </a:blip>
          <a:srcRect l="34250" t="37006" r="34250" b="31231"/>
          <a:stretch/>
        </p:blipFill>
        <p:spPr>
          <a:xfrm>
            <a:off x="7619032" y="732684"/>
            <a:ext cx="1470040" cy="808522"/>
          </a:xfrm>
          <a:prstGeom prst="rect">
            <a:avLst/>
          </a:prstGeom>
        </p:spPr>
      </p:pic>
      <p:sp>
        <p:nvSpPr>
          <p:cNvPr id="18" name="テキスト ボックス 17"/>
          <p:cNvSpPr txBox="1"/>
          <p:nvPr/>
        </p:nvSpPr>
        <p:spPr>
          <a:xfrm>
            <a:off x="115288" y="1567833"/>
            <a:ext cx="7337032" cy="1764000"/>
          </a:xfrm>
          <a:prstGeom prst="rect">
            <a:avLst/>
          </a:prstGeom>
          <a:noFill/>
          <a:ln w="28575">
            <a:solidFill>
              <a:schemeClr val="accent5"/>
            </a:solidFill>
          </a:ln>
        </p:spPr>
        <p:txBody>
          <a:bodyPr wrap="square" rtlCol="0">
            <a:spAutoFit/>
          </a:bodyPr>
          <a:lstStyle/>
          <a:p>
            <a:pPr>
              <a:lnSpc>
                <a:spcPts val="2800"/>
              </a:lnSpc>
            </a:pPr>
            <a:r>
              <a:rPr lang="ja-JP" altLang="en-US" sz="1400" b="1" dirty="0" smtClean="0">
                <a:solidFill>
                  <a:schemeClr val="dk1"/>
                </a:solidFill>
                <a:latin typeface="Meiryo UI" panose="020B0604030504040204" pitchFamily="50" charset="-128"/>
                <a:ea typeface="Meiryo UI" panose="020B0604030504040204" pitchFamily="50" charset="-128"/>
              </a:rPr>
              <a:t>　</a:t>
            </a:r>
            <a:endParaRPr lang="en-US" altLang="ja-JP" sz="1400" b="1" dirty="0" smtClean="0">
              <a:solidFill>
                <a:schemeClr val="dk1"/>
              </a:solidFill>
              <a:latin typeface="Meiryo UI" panose="020B0604030504040204" pitchFamily="50" charset="-128"/>
              <a:ea typeface="Meiryo UI" panose="020B0604030504040204" pitchFamily="50" charset="-128"/>
            </a:endParaRPr>
          </a:p>
          <a:p>
            <a:pPr>
              <a:lnSpc>
                <a:spcPts val="2800"/>
              </a:lnSpc>
            </a:pPr>
            <a:r>
              <a:rPr lang="en-US" altLang="ja-JP" sz="1600" b="1" dirty="0" smtClean="0">
                <a:solidFill>
                  <a:schemeClr val="dk1"/>
                </a:solidFill>
                <a:latin typeface="Meiryo UI" panose="020B0604030504040204" pitchFamily="50" charset="-128"/>
                <a:ea typeface="Meiryo UI" panose="020B0604030504040204" pitchFamily="50" charset="-128"/>
              </a:rPr>
              <a:t>【</a:t>
            </a:r>
            <a:r>
              <a:rPr lang="ja-JP" altLang="en-US" sz="1600" b="1" dirty="0" smtClean="0">
                <a:solidFill>
                  <a:schemeClr val="dk1"/>
                </a:solidFill>
                <a:latin typeface="Meiryo UI" panose="020B0604030504040204" pitchFamily="50" charset="-128"/>
                <a:ea typeface="Meiryo UI" panose="020B0604030504040204" pitchFamily="50" charset="-128"/>
              </a:rPr>
              <a:t>勤務場所</a:t>
            </a:r>
            <a:r>
              <a:rPr lang="en-US" altLang="ja-JP" sz="1600" b="1" dirty="0" smtClean="0">
                <a:solidFill>
                  <a:schemeClr val="dk1"/>
                </a:solidFill>
                <a:latin typeface="Meiryo UI" panose="020B0604030504040204" pitchFamily="50" charset="-128"/>
                <a:ea typeface="Meiryo UI" panose="020B0604030504040204" pitchFamily="50" charset="-128"/>
              </a:rPr>
              <a:t>】</a:t>
            </a:r>
            <a:r>
              <a:rPr lang="ja-JP" altLang="en-US" sz="1600" b="1" dirty="0" smtClean="0">
                <a:solidFill>
                  <a:schemeClr val="dk1"/>
                </a:solidFill>
                <a:latin typeface="Meiryo UI" panose="020B0604030504040204" pitchFamily="50" charset="-128"/>
                <a:ea typeface="Meiryo UI" panose="020B0604030504040204" pitchFamily="50" charset="-128"/>
              </a:rPr>
              <a:t>　　　　　　　　　　　　　　　　　　　　　　　　　　　　　　</a:t>
            </a:r>
            <a:r>
              <a:rPr lang="en-US" altLang="ja-JP" sz="1600" b="1" dirty="0" smtClean="0">
                <a:solidFill>
                  <a:schemeClr val="dk1"/>
                </a:solidFill>
                <a:latin typeface="Meiryo UI" panose="020B0604030504040204" pitchFamily="50" charset="-128"/>
                <a:ea typeface="Meiryo UI" panose="020B0604030504040204" pitchFamily="50" charset="-128"/>
              </a:rPr>
              <a:t>【</a:t>
            </a:r>
            <a:r>
              <a:rPr lang="ja-JP" altLang="en-US" sz="1600" b="1" dirty="0" smtClean="0">
                <a:solidFill>
                  <a:schemeClr val="dk1"/>
                </a:solidFill>
                <a:latin typeface="Meiryo UI" panose="020B0604030504040204" pitchFamily="50" charset="-128"/>
                <a:ea typeface="Meiryo UI" panose="020B0604030504040204" pitchFamily="50" charset="-128"/>
              </a:rPr>
              <a:t>採用予定数</a:t>
            </a:r>
            <a:r>
              <a:rPr lang="en-US" altLang="ja-JP" sz="1600" b="1" dirty="0" smtClean="0">
                <a:solidFill>
                  <a:schemeClr val="dk1"/>
                </a:solidFill>
                <a:latin typeface="Meiryo UI" panose="020B0604030504040204" pitchFamily="50" charset="-128"/>
                <a:ea typeface="Meiryo UI" panose="020B0604030504040204" pitchFamily="50" charset="-128"/>
              </a:rPr>
              <a:t>】</a:t>
            </a:r>
          </a:p>
          <a:p>
            <a:pPr>
              <a:lnSpc>
                <a:spcPts val="2800"/>
              </a:lnSpc>
            </a:pPr>
            <a:r>
              <a:rPr lang="ja-JP" altLang="en-US" sz="1600" b="1" dirty="0" smtClean="0">
                <a:solidFill>
                  <a:schemeClr val="dk1"/>
                </a:solidFill>
                <a:latin typeface="Meiryo UI" panose="020B0604030504040204" pitchFamily="50" charset="-128"/>
                <a:ea typeface="Meiryo UI" panose="020B0604030504040204" pitchFamily="50" charset="-128"/>
              </a:rPr>
              <a:t>・</a:t>
            </a:r>
            <a:r>
              <a:rPr lang="zh-TW" altLang="en-US" sz="1600" b="1" dirty="0" smtClean="0">
                <a:solidFill>
                  <a:schemeClr val="dk1"/>
                </a:solidFill>
                <a:latin typeface="Meiryo UI" panose="020B0604030504040204" pitchFamily="50" charset="-128"/>
                <a:ea typeface="Meiryo UI" panose="020B0604030504040204" pitchFamily="50" charset="-128"/>
              </a:rPr>
              <a:t>厚生</a:t>
            </a:r>
            <a:r>
              <a:rPr lang="zh-TW" altLang="en-US" sz="1600" b="1" dirty="0">
                <a:solidFill>
                  <a:schemeClr val="dk1"/>
                </a:solidFill>
                <a:latin typeface="Meiryo UI" panose="020B0604030504040204" pitchFamily="50" charset="-128"/>
                <a:ea typeface="Meiryo UI" panose="020B0604030504040204" pitchFamily="50" charset="-128"/>
              </a:rPr>
              <a:t>労働　</a:t>
            </a:r>
            <a:r>
              <a:rPr lang="zh-TW" altLang="en-US" sz="1600" b="1" dirty="0" smtClean="0">
                <a:solidFill>
                  <a:schemeClr val="dk1"/>
                </a:solidFill>
                <a:latin typeface="Meiryo UI" panose="020B0604030504040204" pitchFamily="50" charset="-128"/>
                <a:ea typeface="Meiryo UI" panose="020B0604030504040204" pitchFamily="50" charset="-128"/>
              </a:rPr>
              <a:t>本省</a:t>
            </a:r>
            <a:r>
              <a:rPr lang="ja-JP" altLang="en-US" sz="1600" b="1" dirty="0" smtClean="0">
                <a:solidFill>
                  <a:schemeClr val="dk1"/>
                </a:solidFill>
                <a:latin typeface="Meiryo UI" panose="020B0604030504040204" pitchFamily="50" charset="-128"/>
                <a:ea typeface="Meiryo UI" panose="020B0604030504040204" pitchFamily="50" charset="-128"/>
              </a:rPr>
              <a:t>（東京都）　　　　　　　　　　　　　　　　　　 　　　</a:t>
            </a:r>
            <a:r>
              <a:rPr lang="en-US" altLang="ja-JP" sz="1600" b="1" dirty="0" smtClean="0">
                <a:solidFill>
                  <a:schemeClr val="dk1"/>
                </a:solidFill>
                <a:latin typeface="Meiryo UI" panose="020B0604030504040204" pitchFamily="50" charset="-128"/>
                <a:ea typeface="Meiryo UI" panose="020B0604030504040204" pitchFamily="50" charset="-128"/>
              </a:rPr>
              <a:t>20</a:t>
            </a:r>
            <a:r>
              <a:rPr lang="ja-JP" altLang="en-US" sz="1600" b="1" dirty="0" smtClean="0">
                <a:solidFill>
                  <a:schemeClr val="dk1"/>
                </a:solidFill>
                <a:latin typeface="Meiryo UI" panose="020B0604030504040204" pitchFamily="50" charset="-128"/>
                <a:ea typeface="Meiryo UI" panose="020B0604030504040204" pitchFamily="50" charset="-128"/>
              </a:rPr>
              <a:t>名程度</a:t>
            </a:r>
            <a:endParaRPr lang="zh-TW" altLang="en-US" sz="1600" b="1" dirty="0">
              <a:solidFill>
                <a:schemeClr val="dk1"/>
              </a:solidFill>
              <a:latin typeface="Meiryo UI" panose="020B0604030504040204" pitchFamily="50" charset="-128"/>
              <a:ea typeface="Meiryo UI" panose="020B0604030504040204" pitchFamily="50" charset="-128"/>
            </a:endParaRPr>
          </a:p>
          <a:p>
            <a:pPr>
              <a:lnSpc>
                <a:spcPts val="2800"/>
              </a:lnSpc>
            </a:pPr>
            <a:r>
              <a:rPr lang="ja-JP" altLang="en-US" sz="1600" b="1" dirty="0">
                <a:solidFill>
                  <a:schemeClr val="dk1"/>
                </a:solidFill>
                <a:latin typeface="Meiryo UI" panose="020B0604030504040204" pitchFamily="50" charset="-128"/>
                <a:ea typeface="Meiryo UI" panose="020B0604030504040204" pitchFamily="50" charset="-128"/>
              </a:rPr>
              <a:t>・</a:t>
            </a:r>
            <a:r>
              <a:rPr lang="zh-TW" altLang="en-US" sz="1600" b="1" dirty="0">
                <a:solidFill>
                  <a:schemeClr val="dk1"/>
                </a:solidFill>
                <a:latin typeface="Meiryo UI" panose="020B0604030504040204" pitchFamily="50" charset="-128"/>
                <a:ea typeface="Meiryo UI" panose="020B0604030504040204" pitchFamily="50" charset="-128"/>
              </a:rPr>
              <a:t>都道府県</a:t>
            </a:r>
            <a:r>
              <a:rPr lang="zh-TW" altLang="en-US" sz="1600" b="1" dirty="0" smtClean="0">
                <a:solidFill>
                  <a:schemeClr val="dk1"/>
                </a:solidFill>
                <a:latin typeface="Meiryo UI" panose="020B0604030504040204" pitchFamily="50" charset="-128"/>
                <a:ea typeface="Meiryo UI" panose="020B0604030504040204" pitchFamily="50" charset="-128"/>
              </a:rPr>
              <a:t>労働局</a:t>
            </a:r>
            <a:r>
              <a:rPr lang="ja-JP" altLang="en-US" sz="1600" b="1" dirty="0" smtClean="0">
                <a:solidFill>
                  <a:schemeClr val="dk1"/>
                </a:solidFill>
                <a:latin typeface="Meiryo UI" panose="020B0604030504040204" pitchFamily="50" charset="-128"/>
                <a:ea typeface="Meiryo UI" panose="020B0604030504040204" pitchFamily="50" charset="-128"/>
              </a:rPr>
              <a:t>（各都道府県）　　　　　　　　　　　　　　　　　</a:t>
            </a:r>
            <a:r>
              <a:rPr lang="en-US" altLang="ja-JP" sz="1600" b="1" dirty="0" smtClean="0">
                <a:solidFill>
                  <a:schemeClr val="dk1"/>
                </a:solidFill>
                <a:latin typeface="Meiryo UI" panose="020B0604030504040204" pitchFamily="50" charset="-128"/>
                <a:ea typeface="Meiryo UI" panose="020B0604030504040204" pitchFamily="50" charset="-128"/>
              </a:rPr>
              <a:t>150</a:t>
            </a:r>
            <a:r>
              <a:rPr lang="ja-JP" altLang="en-US" sz="1600" b="1" dirty="0" smtClean="0">
                <a:solidFill>
                  <a:schemeClr val="dk1"/>
                </a:solidFill>
                <a:latin typeface="Meiryo UI" panose="020B0604030504040204" pitchFamily="50" charset="-128"/>
                <a:ea typeface="Meiryo UI" panose="020B0604030504040204" pitchFamily="50" charset="-128"/>
              </a:rPr>
              <a:t>名程度</a:t>
            </a:r>
            <a:endParaRPr lang="zh-TW" altLang="en-US" sz="1600" b="1" dirty="0">
              <a:solidFill>
                <a:schemeClr val="dk1"/>
              </a:solidFill>
              <a:latin typeface="Meiryo UI" panose="020B0604030504040204" pitchFamily="50" charset="-128"/>
              <a:ea typeface="Meiryo UI" panose="020B0604030504040204" pitchFamily="50" charset="-128"/>
            </a:endParaRPr>
          </a:p>
          <a:p>
            <a:pPr>
              <a:lnSpc>
                <a:spcPts val="2800"/>
              </a:lnSpc>
            </a:pPr>
            <a:r>
              <a:rPr lang="ja-JP" altLang="en-US" sz="1600" b="1" dirty="0" smtClean="0">
                <a:solidFill>
                  <a:schemeClr val="dk1"/>
                </a:solidFill>
                <a:latin typeface="Meiryo UI" panose="020B0604030504040204" pitchFamily="50" charset="-128"/>
                <a:ea typeface="Meiryo UI" panose="020B0604030504040204" pitchFamily="50" charset="-128"/>
              </a:rPr>
              <a:t>　　　　　　　　　　　　　　　　　</a:t>
            </a:r>
            <a:endParaRPr lang="zh-TW" altLang="en-US" sz="1600" b="1" dirty="0">
              <a:solidFill>
                <a:schemeClr val="dk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15287" y="1380603"/>
            <a:ext cx="4960769" cy="374461"/>
          </a:xfrm>
          <a:prstGeom prst="rect">
            <a:avLst/>
          </a:prstGeom>
          <a:solidFill>
            <a:schemeClr val="accent5"/>
          </a:solidFill>
          <a:ln w="28575">
            <a:solidFill>
              <a:schemeClr val="accent5"/>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nSpc>
                <a:spcPts val="2200"/>
              </a:lnSpc>
            </a:pPr>
            <a:r>
              <a:rPr lang="ja-JP" altLang="en-US" sz="1600" b="1" dirty="0" smtClean="0">
                <a:solidFill>
                  <a:schemeClr val="bg1"/>
                </a:solidFill>
                <a:latin typeface="Meiryo UI" panose="020B0604030504040204" pitchFamily="50" charset="-128"/>
                <a:ea typeface="Meiryo UI" panose="020B0604030504040204" pitchFamily="50" charset="-128"/>
              </a:rPr>
              <a:t>①厚生労働省独自</a:t>
            </a:r>
            <a:r>
              <a:rPr lang="ja-JP" altLang="en-US" sz="1600" dirty="0" smtClean="0">
                <a:solidFill>
                  <a:schemeClr val="bg1"/>
                </a:solidFill>
                <a:latin typeface="Meiryo UI" panose="020B0604030504040204" pitchFamily="50" charset="-128"/>
                <a:ea typeface="Meiryo UI" panose="020B0604030504040204" pitchFamily="50" charset="-128"/>
              </a:rPr>
              <a:t>の障害者採用試験での採用</a:t>
            </a:r>
            <a:r>
              <a:rPr lang="ja-JP" altLang="en-US" sz="1600" dirty="0">
                <a:solidFill>
                  <a:schemeClr val="bg1"/>
                </a:solidFill>
              </a:rPr>
              <a:t>　</a:t>
            </a:r>
            <a:r>
              <a:rPr lang="ja-JP" altLang="en-US" sz="1600" dirty="0" smtClean="0">
                <a:solidFill>
                  <a:schemeClr val="bg1"/>
                </a:solidFill>
              </a:rPr>
              <a:t>　　</a:t>
            </a:r>
            <a:r>
              <a:rPr lang="ja-JP" altLang="en-US" sz="1400" dirty="0" smtClean="0">
                <a:solidFill>
                  <a:schemeClr val="bg1"/>
                </a:solidFill>
              </a:rPr>
              <a:t>　　</a:t>
            </a:r>
            <a:endParaRPr lang="en-US" altLang="ja-JP" sz="1400" dirty="0" smtClean="0">
              <a:solidFill>
                <a:schemeClr val="bg1"/>
              </a:solidFill>
            </a:endParaRPr>
          </a:p>
        </p:txBody>
      </p:sp>
      <p:sp>
        <p:nvSpPr>
          <p:cNvPr id="26" name="右矢印 25"/>
          <p:cNvSpPr/>
          <p:nvPr/>
        </p:nvSpPr>
        <p:spPr>
          <a:xfrm>
            <a:off x="3860581" y="2334583"/>
            <a:ext cx="878857" cy="4673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右矢印 28"/>
          <p:cNvSpPr/>
          <p:nvPr/>
        </p:nvSpPr>
        <p:spPr>
          <a:xfrm>
            <a:off x="4544215" y="5002112"/>
            <a:ext cx="873615" cy="467398"/>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サブタイトル 2"/>
          <p:cNvSpPr txBox="1">
            <a:spLocks/>
          </p:cNvSpPr>
          <p:nvPr/>
        </p:nvSpPr>
        <p:spPr>
          <a:xfrm>
            <a:off x="8274712" y="6527389"/>
            <a:ext cx="750951" cy="285987"/>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algn="r">
              <a:lnSpc>
                <a:spcPts val="1600"/>
              </a:lnSpc>
              <a:spcBef>
                <a:spcPts val="0"/>
              </a:spcBef>
            </a:pPr>
            <a:r>
              <a:rPr lang="ja-JP" altLang="en-US" sz="1200" dirty="0" smtClean="0">
                <a:latin typeface="ＭＳ Ｐゴシック" panose="020B0600070205080204" pitchFamily="50" charset="-128"/>
                <a:ea typeface="ＭＳ Ｐゴシック" panose="020B0600070205080204" pitchFamily="50" charset="-128"/>
              </a:rPr>
              <a:t>　</a:t>
            </a:r>
            <a:fld id="{250A1A6E-239A-4F4D-B376-5DAD5236ADCC}" type="slidenum">
              <a:rPr lang="ja-JP" altLang="en-US" sz="1200" smtClean="0">
                <a:latin typeface="ＭＳ Ｐゴシック" panose="020B0600070205080204" pitchFamily="50" charset="-128"/>
                <a:ea typeface="ＭＳ Ｐゴシック" panose="020B0600070205080204" pitchFamily="50" charset="-128"/>
              </a:rPr>
              <a:t>3</a:t>
            </a:fld>
            <a:endParaRPr lang="en-US" altLang="ja-JP" sz="1200" b="1" dirty="0" smtClean="0">
              <a:latin typeface="ＭＳ Ｐゴシック" panose="020B0600070205080204" pitchFamily="50" charset="-128"/>
              <a:ea typeface="ＭＳ Ｐゴシック" panose="020B0600070205080204" pitchFamily="50" charset="-128"/>
            </a:endParaRPr>
          </a:p>
          <a:p>
            <a:pPr algn="r"/>
            <a:r>
              <a:rPr lang="ja-JP" altLang="en-US" sz="1200" dirty="0" smtClean="0"/>
              <a:t>　　　</a:t>
            </a:r>
            <a:endParaRPr lang="en-US" altLang="ja-JP" sz="1200" dirty="0" smtClean="0"/>
          </a:p>
          <a:p>
            <a:pPr algn="r"/>
            <a:r>
              <a:rPr lang="ja-JP" altLang="en-US" sz="1200" dirty="0" smtClean="0"/>
              <a:t>　　</a:t>
            </a:r>
            <a:endParaRPr lang="ja-JP" altLang="en-US" sz="1200" dirty="0"/>
          </a:p>
        </p:txBody>
      </p:sp>
    </p:spTree>
    <p:extLst>
      <p:ext uri="{BB962C8B-B14F-4D97-AF65-F5344CB8AC3E}">
        <p14:creationId xmlns:p14="http://schemas.microsoft.com/office/powerpoint/2010/main" val="589000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サブタイトル 2"/>
          <p:cNvSpPr txBox="1">
            <a:spLocks/>
          </p:cNvSpPr>
          <p:nvPr/>
        </p:nvSpPr>
        <p:spPr>
          <a:xfrm>
            <a:off x="84881" y="3399640"/>
            <a:ext cx="8918434" cy="3341728"/>
          </a:xfrm>
          <a:prstGeom prst="rect">
            <a:avLst/>
          </a:prstGeom>
          <a:ln w="28575">
            <a:solidFill>
              <a:schemeClr val="accent5"/>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■応募条件：</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5113" marR="0" lvl="0" indent="-265113"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（１）身体障害者手帳</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（又は都道府県知事の指定医若しくは産業医による身体障害を有する旨の診断書･意見書）</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、療育手帳</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（又は児童相談所等による知的障害者であることの判定書）</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、精神障害者保健福祉手帳の交付を受けていること</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（２）昭和</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34</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日以降に生まれた者であること（平成</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30</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日現在で義務教育終了後２年以上の者であること）</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厚生労働本省への応募については、平成</a:t>
            </a: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31</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年</a:t>
            </a: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月</a:t>
            </a: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日現在で職務経験が通算１年以上となる者であること</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0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■採用後</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の処遇：</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ご本人</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の職務遂行能力や職務経験、希望する職務内容を踏まえて初任給（給与）を決定します。</a:t>
            </a: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採用後</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については、人事評価の結果や能力、適性に基づき昇任する仕組みとなっています</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■採用後に従事を予定する業務内容</a:t>
            </a: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0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最終的には、配属部署がご本人の職務遂行能力や職務経験、希望する職務内容等も踏まえ決定）　</a:t>
            </a:r>
            <a:r>
              <a:rPr kumimoji="1" lang="ja-JP" altLang="en-US"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・厚生労働本省においては、厚生及び労働政策の企画・立案等に関連する事務</a:t>
            </a:r>
            <a:r>
              <a:rPr kumimoji="1" lang="ja-JP" altLang="en-US" sz="105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（審査関係処理業務、入力・集計業務、部署内の業務補助等）</a:t>
            </a:r>
            <a:endParaRPr kumimoji="1" lang="en-US" altLang="ja-JP" sz="105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19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・都道府県労働局においては、労働政策の施行に関連する事務</a:t>
            </a:r>
            <a:r>
              <a:rPr kumimoji="1" lang="ja-JP" altLang="en-US" sz="105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（求職者の職業相談、労災・雇用保険の審査・支給、部署内の業務補助業務等）　</a:t>
            </a:r>
            <a:r>
              <a:rPr kumimoji="1" lang="ja-JP" altLang="en-US" sz="105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685800" rtl="0" eaLnBrk="1" fontAlgn="auto" latinLnBrk="0" hangingPunct="1">
              <a:lnSpc>
                <a:spcPts val="18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71450" marR="0" lvl="0" indent="-171450" algn="l" defTabSz="685800" rtl="0" eaLnBrk="1" fontAlgn="auto" latinLnBrk="0" hangingPunct="1">
              <a:lnSpc>
                <a:spcPts val="1800"/>
              </a:lnSpc>
              <a:spcBef>
                <a:spcPts val="0"/>
              </a:spcBef>
              <a:spcAft>
                <a:spcPts val="0"/>
              </a:spcAft>
              <a:buClrTx/>
              <a:buSzTx/>
              <a:buFont typeface="Arial" panose="020B0604020202020204" pitchFamily="34" charset="0"/>
              <a:buChar char="•"/>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ホームベース 4"/>
          <p:cNvSpPr/>
          <p:nvPr/>
        </p:nvSpPr>
        <p:spPr>
          <a:xfrm>
            <a:off x="91724" y="3244788"/>
            <a:ext cx="1966840" cy="309704"/>
          </a:xfrm>
          <a:prstGeom prst="homePlate">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ＤＨＰ平成ゴシックW5" panose="020B0500000000000000" pitchFamily="50" charset="-128"/>
                <a:ea typeface="ＤＨＰ平成ゴシックW5" panose="020B0500000000000000" pitchFamily="50" charset="-128"/>
                <a:cs typeface="+mn-cs"/>
              </a:rPr>
              <a:t>応募条件・処遇等</a:t>
            </a:r>
            <a:endParaRPr kumimoji="1" lang="ja-JP" altLang="en-US" sz="1400" b="1" i="0" u="none" strike="noStrike" kern="1200" cap="none" spc="0" normalizeH="0" baseline="0" noProof="0" dirty="0">
              <a:ln>
                <a:noFill/>
              </a:ln>
              <a:solidFill>
                <a:prstClr val="white"/>
              </a:solidFill>
              <a:effectLst/>
              <a:uLnTx/>
              <a:uFillTx/>
              <a:latin typeface="ＤＨＰ平成ゴシックW5" panose="020B0500000000000000" pitchFamily="50" charset="-128"/>
              <a:ea typeface="ＤＨＰ平成ゴシックW5" panose="020B0500000000000000" pitchFamily="50" charset="-128"/>
              <a:cs typeface="+mn-cs"/>
            </a:endParaRPr>
          </a:p>
        </p:txBody>
      </p:sp>
      <p:sp>
        <p:nvSpPr>
          <p:cNvPr id="6" name="テキスト ボックス 5"/>
          <p:cNvSpPr txBox="1"/>
          <p:nvPr/>
        </p:nvSpPr>
        <p:spPr>
          <a:xfrm>
            <a:off x="84881" y="1278438"/>
            <a:ext cx="8929462" cy="1785104"/>
          </a:xfrm>
          <a:prstGeom prst="rect">
            <a:avLst/>
          </a:prstGeom>
          <a:ln w="28575">
            <a:solidFill>
              <a:schemeClr val="accent5"/>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　</a:t>
            </a:r>
            <a:endParaRPr kumimoji="1" lang="en-US" altLang="ja-JP" sz="14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◆１月上旬～中旬頃　　　 　：応募受付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◆１月下旬～２月上旬頃　 ：第１次試験</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◆２月中旬頃～３月上旬頃：第２次試験</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◆２月下旬～３月中旬頃 　：内定者決定</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22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◆３月１日以降　　　　　　 　：採用</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7" name="ホームベース 6"/>
          <p:cNvSpPr/>
          <p:nvPr/>
        </p:nvSpPr>
        <p:spPr>
          <a:xfrm>
            <a:off x="76465" y="1097548"/>
            <a:ext cx="1887987" cy="324000"/>
          </a:xfrm>
          <a:prstGeom prst="homePlate">
            <a:avLst/>
          </a:prstGeom>
          <a:solidFill>
            <a:schemeClr val="accent5"/>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ＤＨＰ平成ゴシックW5" panose="020B0500000000000000" pitchFamily="50" charset="-128"/>
                <a:ea typeface="ＤＨＰ平成ゴシックW5" panose="020B0500000000000000" pitchFamily="50" charset="-128"/>
                <a:cs typeface="+mn-cs"/>
              </a:rPr>
              <a:t>採用スケジュール</a:t>
            </a:r>
            <a:endParaRPr kumimoji="1" lang="ja-JP" altLang="en-US" sz="1400" b="1" i="0" u="none" strike="noStrike" kern="1200" cap="none" spc="0" normalizeH="0" baseline="0" noProof="0" dirty="0">
              <a:ln>
                <a:noFill/>
              </a:ln>
              <a:solidFill>
                <a:prstClr val="white"/>
              </a:solidFill>
              <a:effectLst/>
              <a:uLnTx/>
              <a:uFillTx/>
              <a:latin typeface="ＤＨＰ平成ゴシックW5" panose="020B0500000000000000" pitchFamily="50" charset="-128"/>
              <a:ea typeface="ＤＨＰ平成ゴシックW5" panose="020B0500000000000000" pitchFamily="50" charset="-128"/>
              <a:cs typeface="+mn-cs"/>
            </a:endParaRPr>
          </a:p>
        </p:txBody>
      </p:sp>
      <p:sp>
        <p:nvSpPr>
          <p:cNvPr id="8" name="正方形/長方形 7"/>
          <p:cNvSpPr/>
          <p:nvPr/>
        </p:nvSpPr>
        <p:spPr>
          <a:xfrm>
            <a:off x="91724" y="195092"/>
            <a:ext cx="8813401" cy="747248"/>
          </a:xfrm>
          <a:prstGeom prst="rect">
            <a:avLst/>
          </a:prstGeom>
          <a:solidFill>
            <a:schemeClr val="accent5"/>
          </a:solidFill>
          <a:ln w="12700">
            <a:solidFill>
              <a:schemeClr val="accent5"/>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①厚生</a:t>
            </a:r>
            <a:r>
              <a:rPr kumimoji="1" lang="ja-JP" altLang="en-US" sz="16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労働省独自</a:t>
            </a:r>
            <a:r>
              <a:rPr kumimoji="1" lang="ja-JP" altLang="en-US" sz="16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の障害者採用試験での</a:t>
            </a:r>
            <a:r>
              <a:rPr kumimoji="1" lang="ja-JP" altLang="en-US" sz="16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採用（厚生労働本省／都道府県労働局）　</a:t>
            </a:r>
            <a:endParaRPr kumimoji="1" lang="en-US" altLang="ja-JP" sz="16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検討中の内容のため、今後変更があり得ます</a:t>
            </a:r>
            <a:endPar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60036" y="899631"/>
            <a:ext cx="710973" cy="634476"/>
          </a:xfrm>
          <a:prstGeom prst="rect">
            <a:avLst/>
          </a:prstGeom>
        </p:spPr>
      </p:pic>
      <p:sp>
        <p:nvSpPr>
          <p:cNvPr id="2" name="テキスト ボックス 1"/>
          <p:cNvSpPr txBox="1"/>
          <p:nvPr/>
        </p:nvSpPr>
        <p:spPr>
          <a:xfrm>
            <a:off x="3563888" y="1665112"/>
            <a:ext cx="5307121" cy="400110"/>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8900" marR="0" lvl="0" indent="-88900" algn="l" defTabSz="914400" rtl="0" eaLnBrk="1" fontAlgn="auto" latinLnBrk="0" hangingPunct="1">
              <a:lnSpc>
                <a:spcPts val="12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12</a:t>
            </a: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月末頃、厚生労働省</a:t>
            </a:r>
            <a:r>
              <a:rPr kumimoji="1" lang="en-US" altLang="ja-JP"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HP</a:t>
            </a:r>
            <a:r>
              <a:rPr kumimoji="1" lang="ja-JP" altLang="en-US" sz="105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の「厚生労働省について」内の「採用情報」ページに募集内容等を掲載予定</a:t>
            </a:r>
          </a:p>
        </p:txBody>
      </p:sp>
      <p:sp>
        <p:nvSpPr>
          <p:cNvPr id="10" name="テキスト ボックス 9"/>
          <p:cNvSpPr txBox="1"/>
          <p:nvPr/>
        </p:nvSpPr>
        <p:spPr>
          <a:xfrm>
            <a:off x="3707904" y="2132856"/>
            <a:ext cx="5163105" cy="553998"/>
          </a:xfrm>
          <a:prstGeom prst="rect">
            <a:avLst/>
          </a:prstGeom>
          <a:ln>
            <a:noFill/>
          </a:ln>
        </p:spPr>
        <p:style>
          <a:lnRef idx="2">
            <a:schemeClr val="dk1"/>
          </a:lnRef>
          <a:fillRef idx="1">
            <a:schemeClr val="lt1"/>
          </a:fillRef>
          <a:effectRef idx="0">
            <a:schemeClr val="dk1"/>
          </a:effectRef>
          <a:fontRef idx="minor">
            <a:schemeClr val="dk1"/>
          </a:fontRef>
        </p:style>
        <p:txBody>
          <a:bodyPr wrap="square" rtlCol="0">
            <a:spAutoFit/>
          </a:bodyPr>
          <a:lstStyle/>
          <a:p>
            <a:pPr marL="88900" marR="0" lvl="0" indent="-88900" algn="l" defTabSz="914400" rtl="0" eaLnBrk="1" fontAlgn="auto" latinLnBrk="0" hangingPunct="1">
              <a:lnSpc>
                <a:spcPts val="12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第１次</a:t>
            </a:r>
            <a:r>
              <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・第２次試験では、作文試験、経歴評定（従事してきた業務内容等の審査）</a:t>
            </a: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88900" marR="0" lvl="0" indent="-88900" algn="l" defTabSz="914400" rtl="0" eaLnBrk="1" fontAlgn="auto" latinLnBrk="0" hangingPunct="1">
              <a:lnSpc>
                <a:spcPts val="12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面接</a:t>
            </a:r>
            <a:r>
              <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試験を</a:t>
            </a: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予定</a:t>
            </a:r>
            <a:endParaRPr kumimoji="1" lang="en-US" altLang="ja-JP"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88900" marR="0" lvl="0" indent="-88900" algn="l" defTabSz="914400" rtl="0" eaLnBrk="1" fontAlgn="auto" latinLnBrk="0" hangingPunct="1">
              <a:lnSpc>
                <a:spcPts val="12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厚生労働本省の試験は、</a:t>
            </a:r>
            <a:r>
              <a:rPr kumimoji="1" lang="ja-JP" altLang="en-US" sz="105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基礎的な</a:t>
            </a:r>
            <a:r>
              <a:rPr kumimoji="1" lang="en-US" altLang="ja-JP" sz="1050" b="0" i="0" u="none" strike="noStrike" kern="1200" cap="none" spc="0" normalizeH="0" baseline="0" noProof="0" dirty="0" smtClean="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PC</a:t>
            </a: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操作の実技</a:t>
            </a:r>
            <a:r>
              <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試験を追加予定</a:t>
            </a:r>
          </a:p>
        </p:txBody>
      </p:sp>
      <p:sp>
        <p:nvSpPr>
          <p:cNvPr id="11" name="サブタイトル 2"/>
          <p:cNvSpPr txBox="1">
            <a:spLocks/>
          </p:cNvSpPr>
          <p:nvPr/>
        </p:nvSpPr>
        <p:spPr>
          <a:xfrm>
            <a:off x="8274712" y="6527389"/>
            <a:ext cx="750951" cy="285987"/>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marL="0" marR="0" lvl="0" indent="0" algn="r" defTabSz="685800" rtl="0" eaLnBrk="1" fontAlgn="auto" latinLnBrk="0" hangingPunct="1">
              <a:lnSpc>
                <a:spcPts val="1600"/>
              </a:lnSpc>
              <a:spcBef>
                <a:spcPts val="0"/>
              </a:spcBef>
              <a:spcAft>
                <a:spcPts val="0"/>
              </a:spcAft>
              <a:buClrTx/>
              <a:buSzTx/>
              <a:buFont typeface="Arial" panose="020B0604020202020204" pitchFamily="34" charset="0"/>
              <a:buNone/>
              <a:tabLst/>
              <a:defRPr/>
            </a:pPr>
            <a:fld id="{0DC35FA7-9841-434F-A132-832C5B00725C}" type="slidenum">
              <a:rPr kumimoji="1" lang="ja-JP" altLang="en-US" sz="1200" b="0" i="0"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685800" rtl="0" eaLnBrk="1" fontAlgn="auto" latinLnBrk="0" hangingPunct="1">
                <a:lnSpc>
                  <a:spcPts val="1600"/>
                </a:lnSpc>
                <a:spcBef>
                  <a:spcPts val="0"/>
                </a:spcBef>
                <a:spcAft>
                  <a:spcPts val="0"/>
                </a:spcAft>
                <a:buClrTx/>
                <a:buSzTx/>
                <a:buFont typeface="Arial" panose="020B0604020202020204" pitchFamily="34" charset="0"/>
                <a:buNone/>
                <a:tabLst/>
                <a:defRPr/>
              </a:pPr>
              <a:t>4</a:t>
            </a:fld>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3563888" y="1665112"/>
            <a:ext cx="5307121" cy="11158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大かっこ 11"/>
          <p:cNvSpPr/>
          <p:nvPr/>
        </p:nvSpPr>
        <p:spPr>
          <a:xfrm>
            <a:off x="3707904" y="2132856"/>
            <a:ext cx="4896544" cy="55399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45033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サブタイトル 2"/>
          <p:cNvSpPr txBox="1">
            <a:spLocks/>
          </p:cNvSpPr>
          <p:nvPr/>
        </p:nvSpPr>
        <p:spPr>
          <a:xfrm>
            <a:off x="79993" y="5085184"/>
            <a:ext cx="8918434" cy="963756"/>
          </a:xfrm>
          <a:prstGeom prst="rect">
            <a:avLst/>
          </a:prstGeom>
          <a:ln w="28575">
            <a:solidFill>
              <a:srgbClr val="0070C0"/>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随時募集</a:t>
            </a:r>
            <a:endPar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厚生</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労働省</a:t>
            </a:r>
            <a:r>
              <a:rPr kumimoji="1" lang="en-US" altLang="ja-JP"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HP</a:t>
            </a:r>
            <a:r>
              <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rPr>
              <a:t>（「厚生労働省について」内の「採用情報」ページ</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）への求人掲載又はハローワークにおける求人掲載等）</a:t>
            </a:r>
            <a:endParaRPr kumimoji="1" lang="en-US" altLang="ja-JP" sz="11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
        <p:nvSpPr>
          <p:cNvPr id="14" name="テキスト ボックス 13"/>
          <p:cNvSpPr txBox="1"/>
          <p:nvPr/>
        </p:nvSpPr>
        <p:spPr>
          <a:xfrm>
            <a:off x="126984" y="4676164"/>
            <a:ext cx="8928992" cy="326990"/>
          </a:xfrm>
          <a:prstGeom prst="rect">
            <a:avLst/>
          </a:prstGeom>
          <a:solidFill>
            <a:srgbClr val="000066"/>
          </a:solidFill>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wrap="square" rtlCol="0" anchor="b"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４．採用予定（非常勤職員）</a:t>
            </a:r>
            <a:endParaRPr kumimoji="1" lang="ja-JP" altLang="ja-JP" sz="18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p:cNvSpPr/>
          <p:nvPr/>
        </p:nvSpPr>
        <p:spPr>
          <a:xfrm>
            <a:off x="99918" y="188640"/>
            <a:ext cx="8864570" cy="776576"/>
          </a:xfrm>
          <a:prstGeom prst="rect">
            <a:avLst/>
          </a:prstGeom>
          <a:solidFill>
            <a:srgbClr val="FF0000"/>
          </a:solidFill>
          <a:ln w="12700">
            <a:solidFill>
              <a:srgbClr val="FF00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②人事院が実施する</a:t>
            </a:r>
            <a:r>
              <a:rPr kumimoji="1" lang="ja-JP" altLang="en-US" sz="16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「障害者選考試験」での採用（地方厚生局／国立障害者リハビリテーションセンター）　</a:t>
            </a:r>
            <a:endParaRPr kumimoji="1" lang="en-US" altLang="ja-JP" sz="1600" b="0"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rPr>
              <a:t>検討中の内容のため、今後変更があり得ます</a:t>
            </a:r>
            <a:endParaRPr kumimoji="1" lang="en-US" altLang="ja-JP" sz="16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11" name="サブタイトル 2"/>
          <p:cNvSpPr txBox="1">
            <a:spLocks/>
          </p:cNvSpPr>
          <p:nvPr/>
        </p:nvSpPr>
        <p:spPr>
          <a:xfrm>
            <a:off x="62497" y="1521410"/>
            <a:ext cx="8918434" cy="2852728"/>
          </a:xfrm>
          <a:prstGeom prst="rect">
            <a:avLst/>
          </a:prstGeom>
          <a:ln w="28575">
            <a:solidFill>
              <a:srgbClr val="FF0000"/>
            </a:solid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marL="171450" marR="0" lvl="0" indent="-171450" algn="l" defTabSz="685800" rtl="0" eaLnBrk="1" fontAlgn="auto" latinLnBrk="0" hangingPunct="1">
              <a:lnSpc>
                <a:spcPts val="2000"/>
              </a:lnSpc>
              <a:spcBef>
                <a:spcPts val="750"/>
              </a:spcBef>
              <a:spcAft>
                <a:spcPts val="0"/>
              </a:spcAft>
              <a:buClrTx/>
              <a:buSzTx/>
              <a:buFont typeface="Arial" panose="020B0604020202020204" pitchFamily="34" charset="0"/>
              <a:buChar char="•"/>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月３日（月）～</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14</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日（金</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受験申し込み</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受付</a:t>
            </a:r>
          </a:p>
          <a:p>
            <a:pPr marL="0" marR="0" lvl="0" indent="0" algn="l" defTabSz="6858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◆２月</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３日（日</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第１次選考：基礎</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能力試験（多肢選択式）、作文</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試験</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◆２月</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日（金</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第１次</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選考通過者発表</a:t>
            </a:r>
          </a:p>
          <a:p>
            <a:pPr marL="0" marR="0" lvl="0" indent="0" algn="l" defTabSz="6858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◆２月</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27</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日（水）～３月</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13</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日（水</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第２次選考：採用面接</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685800" rtl="0" eaLnBrk="1" fontAlgn="auto" latinLnBrk="0" hangingPunct="1">
              <a:lnSpc>
                <a:spcPts val="2000"/>
              </a:lnSpc>
              <a:spcBef>
                <a:spcPts val="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◆３月</a:t>
            </a:r>
            <a:r>
              <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22</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日（金</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合格</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発表　</a:t>
            </a:r>
          </a:p>
          <a:p>
            <a:pPr marL="449263" marR="0" lvl="0" indent="-449263" algn="l" defTabSz="685800" rtl="0" eaLnBrk="1" fontAlgn="auto" latinLnBrk="0" hangingPunct="1">
              <a:lnSpc>
                <a:spcPts val="1700"/>
              </a:lnSpc>
              <a:spcBef>
                <a:spcPts val="6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採用を予定している各地方厚生局・国立障害者</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リハビリテーションセンターで</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、それぞれ採用面接を行います。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5113" marR="0" lvl="0" indent="-265113" algn="l" defTabSz="6858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採用面接の日時・場所・照会先等については、詳細が決まり次第、人事院の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及び厚生労働省</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HP</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（「厚生労働省について」内の「採用情報」ページ）に掲載します</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5113" marR="0" lvl="0" indent="-265113" algn="l" defTabSz="685800" rtl="0" eaLnBrk="1" fontAlgn="auto" latinLnBrk="0" hangingPunct="1">
              <a:lnSpc>
                <a:spcPts val="1700"/>
              </a:lnSpc>
              <a:spcBef>
                <a:spcPts val="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65113" marR="0" lvl="0" indent="-265113" algn="l" defTabSz="685800" rtl="0" eaLnBrk="1" fontAlgn="auto" latinLnBrk="0" hangingPunct="1">
              <a:lnSpc>
                <a:spcPts val="1700"/>
              </a:lnSpc>
              <a:spcBef>
                <a:spcPts val="0"/>
              </a:spcBef>
              <a:spcAft>
                <a:spcPts val="0"/>
              </a:spcAft>
              <a:buClrTx/>
              <a:buSzTx/>
              <a:buFont typeface="Arial" panose="020B0604020202020204" pitchFamily="34" charset="0"/>
              <a:buNone/>
              <a:tabLst/>
              <a:defRPr/>
            </a:pPr>
            <a:r>
              <a:rPr kumimoji="1" lang="en-US" altLang="ja-JP"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人事院「障害者選考試験」の応募条件・処遇等の詳細は、人事院「国家公務員　障害者選考試験　受験案内」をご参照下さい。</a:t>
            </a:r>
            <a:endParaRPr kumimoji="1" lang="ja-JP" altLang="en-US" sz="12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p:txBody>
      </p:sp>
      <p:sp>
        <p:nvSpPr>
          <p:cNvPr id="15" name="ホームベース 14"/>
          <p:cNvSpPr/>
          <p:nvPr/>
        </p:nvSpPr>
        <p:spPr>
          <a:xfrm>
            <a:off x="58622" y="1366558"/>
            <a:ext cx="1549670" cy="309704"/>
          </a:xfrm>
          <a:prstGeom prst="homePlate">
            <a:avLst/>
          </a:prstGeom>
          <a:solidFill>
            <a:srgbClr val="FF0000"/>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ＤＨＰ平成ゴシックW5" panose="020B0500000000000000" pitchFamily="50" charset="-128"/>
                <a:ea typeface="ＤＨＰ平成ゴシックW5" panose="020B0500000000000000" pitchFamily="50" charset="-128"/>
                <a:cs typeface="+mn-cs"/>
              </a:rPr>
              <a:t>採用スケジュール</a:t>
            </a:r>
            <a:endParaRPr kumimoji="1" lang="ja-JP" altLang="en-US" sz="1200" b="1" i="0" u="none" strike="noStrike" kern="1200" cap="none" spc="0" normalizeH="0" baseline="0" noProof="0" dirty="0">
              <a:ln>
                <a:noFill/>
              </a:ln>
              <a:solidFill>
                <a:prstClr val="white"/>
              </a:solidFill>
              <a:effectLst/>
              <a:uLnTx/>
              <a:uFillTx/>
              <a:latin typeface="ＤＨＰ平成ゴシックW5" panose="020B0500000000000000" pitchFamily="50" charset="-128"/>
              <a:ea typeface="ＤＨＰ平成ゴシックW5" panose="020B0500000000000000" pitchFamily="50" charset="-128"/>
              <a:cs typeface="+mn-cs"/>
            </a:endParaRPr>
          </a:p>
        </p:txBody>
      </p:sp>
      <p:pic>
        <p:nvPicPr>
          <p:cNvPr id="12" name="図 11" descr="「フリー素材 イラスト 会社」の検索結果 - Yahoo!検索（画像） - Internet Explorer - \\リモート"/>
          <p:cNvPicPr>
            <a:picLocks noChangeAspect="1"/>
          </p:cNvPicPr>
          <p:nvPr/>
        </p:nvPicPr>
        <p:blipFill rotWithShape="1">
          <a:blip r:embed="rId2" cstate="print">
            <a:extLst>
              <a:ext uri="{28A0092B-C50C-407E-A947-70E740481C1C}">
                <a14:useLocalDpi xmlns:a14="http://schemas.microsoft.com/office/drawing/2010/main" val="0"/>
              </a:ext>
            </a:extLst>
          </a:blip>
          <a:srcRect l="39762" t="35563" r="39763" b="31231"/>
          <a:stretch/>
        </p:blipFill>
        <p:spPr>
          <a:xfrm>
            <a:off x="7585848" y="1047246"/>
            <a:ext cx="1293268" cy="1144045"/>
          </a:xfrm>
          <a:prstGeom prst="rect">
            <a:avLst/>
          </a:prstGeom>
        </p:spPr>
      </p:pic>
      <p:sp>
        <p:nvSpPr>
          <p:cNvPr id="9" name="サブタイトル 2"/>
          <p:cNvSpPr txBox="1">
            <a:spLocks/>
          </p:cNvSpPr>
          <p:nvPr/>
        </p:nvSpPr>
        <p:spPr>
          <a:xfrm>
            <a:off x="8274712" y="6527389"/>
            <a:ext cx="750951" cy="285987"/>
          </a:xfrm>
          <a:prstGeom prst="rect">
            <a:avLst/>
          </a:prstGeom>
          <a:noFill/>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kumimoji="1"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kumimoji="1"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kumimoji="1"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kumimoji="1" sz="1200" kern="1200">
                <a:solidFill>
                  <a:schemeClr val="tx1"/>
                </a:solidFill>
                <a:latin typeface="+mn-lt"/>
                <a:ea typeface="+mn-ea"/>
                <a:cs typeface="+mn-cs"/>
              </a:defRPr>
            </a:lvl9pPr>
          </a:lstStyle>
          <a:p>
            <a:pPr marL="0" marR="0" lvl="0" indent="0" algn="r" defTabSz="685800" rtl="0" eaLnBrk="1" fontAlgn="auto" latinLnBrk="0" hangingPunct="1">
              <a:lnSpc>
                <a:spcPts val="1600"/>
              </a:lnSpc>
              <a:spcBef>
                <a:spcPts val="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fld id="{CF5C4C8A-C69E-434A-85E6-954C8B7B9C74}" type="slidenum">
              <a:rPr kumimoji="1" lang="ja-JP" altLang="en-US" sz="1200" b="0" i="0" u="none" strike="noStrike" kern="1200" cap="none" spc="0" normalizeH="0" baseline="0" noProof="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pPr marL="0" marR="0" lvl="0" indent="0" algn="r" defTabSz="685800" rtl="0" eaLnBrk="1" fontAlgn="auto" latinLnBrk="0" hangingPunct="1">
                <a:lnSpc>
                  <a:spcPts val="1600"/>
                </a:lnSpc>
                <a:spcBef>
                  <a:spcPts val="0"/>
                </a:spcBef>
                <a:spcAft>
                  <a:spcPts val="0"/>
                </a:spcAft>
                <a:buClrTx/>
                <a:buSzTx/>
                <a:buFont typeface="Arial" panose="020B0604020202020204" pitchFamily="34" charset="0"/>
                <a:buNone/>
                <a:tabLst/>
                <a:defRPr/>
              </a:pPr>
              <a:t>5</a:t>
            </a:fld>
            <a:endPar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r"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6643753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1211</TotalTime>
  <Words>598</Words>
  <Application>Microsoft Office PowerPoint</Application>
  <PresentationFormat>画面に合わせる (4:3)</PresentationFormat>
  <Paragraphs>118</Paragraphs>
  <Slides>5</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5</vt:i4>
      </vt:variant>
    </vt:vector>
  </HeadingPairs>
  <TitlesOfParts>
    <vt:vector size="13" baseType="lpstr">
      <vt:lpstr>ＤＨＰ特太ゴシック体</vt:lpstr>
      <vt:lpstr>ＤＨＰ平成ゴシックW5</vt:lpstr>
      <vt:lpstr>Meiryo UI</vt:lpstr>
      <vt:lpstr>ＭＳ Ｐゴシック</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河村 のり子(kawamura-noriko)</dc:creator>
  <cp:lastModifiedBy>河村 のり子(kawamura-noriko)</cp:lastModifiedBy>
  <cp:revision>137</cp:revision>
  <cp:lastPrinted>2018-11-26T06:13:57Z</cp:lastPrinted>
  <dcterms:created xsi:type="dcterms:W3CDTF">2018-11-20T01:42:31Z</dcterms:created>
  <dcterms:modified xsi:type="dcterms:W3CDTF">2018-11-26T06:15:04Z</dcterms:modified>
</cp:coreProperties>
</file>