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863" r:id="rId1"/>
    <p:sldMasterId id="2147485845" r:id="rId2"/>
    <p:sldMasterId id="2147486244" r:id="rId3"/>
  </p:sldMasterIdLst>
  <p:notesMasterIdLst>
    <p:notesMasterId r:id="rId9"/>
  </p:notesMasterIdLst>
  <p:handoutMasterIdLst>
    <p:handoutMasterId r:id="rId10"/>
  </p:handoutMasterIdLst>
  <p:sldIdLst>
    <p:sldId id="1237" r:id="rId4"/>
    <p:sldId id="1236" r:id="rId5"/>
    <p:sldId id="1162" r:id="rId6"/>
    <p:sldId id="1212" r:id="rId7"/>
    <p:sldId id="1235" r:id="rId8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CCFF99"/>
    <a:srgbClr val="CCFFCC"/>
    <a:srgbClr val="008000"/>
    <a:srgbClr val="FF3300"/>
    <a:srgbClr val="0000FF"/>
    <a:srgbClr val="FF9900"/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 autoAdjust="0"/>
    <p:restoredTop sz="76850" autoAdjust="0"/>
  </p:normalViewPr>
  <p:slideViewPr>
    <p:cSldViewPr>
      <p:cViewPr varScale="1">
        <p:scale>
          <a:sx n="54" d="100"/>
          <a:sy n="54" d="100"/>
        </p:scale>
        <p:origin x="1908" y="66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51163" cy="496888"/>
          </a:xfrm>
          <a:prstGeom prst="rect">
            <a:avLst/>
          </a:prstGeom>
        </p:spPr>
        <p:txBody>
          <a:bodyPr vert="horz" lIns="92187" tIns="46096" rIns="92187" bIns="46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8" y="0"/>
            <a:ext cx="2951163" cy="496888"/>
          </a:xfrm>
          <a:prstGeom prst="rect">
            <a:avLst/>
          </a:prstGeom>
        </p:spPr>
        <p:txBody>
          <a:bodyPr vert="horz" lIns="92187" tIns="46096" rIns="92187" bIns="46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496F7C6-FDC7-4427-AD37-5C8A9372DBE0}" type="datetimeFigureOut">
              <a:rPr lang="ja-JP" altLang="en-US"/>
              <a:pPr>
                <a:defRPr/>
              </a:pPr>
              <a:t>2018/11/20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440871"/>
            <a:ext cx="2951163" cy="496887"/>
          </a:xfrm>
          <a:prstGeom prst="rect">
            <a:avLst/>
          </a:prstGeom>
        </p:spPr>
        <p:txBody>
          <a:bodyPr vert="horz" lIns="92187" tIns="46096" rIns="92187" bIns="46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8" y="9440871"/>
            <a:ext cx="2951163" cy="496887"/>
          </a:xfrm>
          <a:prstGeom prst="rect">
            <a:avLst/>
          </a:prstGeom>
        </p:spPr>
        <p:txBody>
          <a:bodyPr vert="horz" lIns="92187" tIns="46096" rIns="92187" bIns="46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C2DB8E-3C5E-4A2D-A923-879BB3134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88008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51163" cy="496888"/>
          </a:xfrm>
          <a:prstGeom prst="rect">
            <a:avLst/>
          </a:prstGeom>
        </p:spPr>
        <p:txBody>
          <a:bodyPr vert="horz" lIns="92187" tIns="46096" rIns="92187" bIns="46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6" y="0"/>
            <a:ext cx="2949575" cy="496888"/>
          </a:xfrm>
          <a:prstGeom prst="rect">
            <a:avLst/>
          </a:prstGeom>
        </p:spPr>
        <p:txBody>
          <a:bodyPr vert="horz" lIns="92187" tIns="46096" rIns="92187" bIns="46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66725F1-6B04-46FA-A0BC-3746E07F945E}" type="datetimeFigureOut">
              <a:rPr lang="ja-JP" altLang="en-US"/>
              <a:pPr>
                <a:defRPr/>
              </a:pPr>
              <a:t>2018/11/20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6" rIns="92187" bIns="4609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1" y="4721225"/>
            <a:ext cx="5448300" cy="4471988"/>
          </a:xfrm>
          <a:prstGeom prst="rect">
            <a:avLst/>
          </a:prstGeom>
        </p:spPr>
        <p:txBody>
          <a:bodyPr vert="horz" lIns="92187" tIns="46096" rIns="92187" bIns="4609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440871"/>
            <a:ext cx="2951163" cy="496887"/>
          </a:xfrm>
          <a:prstGeom prst="rect">
            <a:avLst/>
          </a:prstGeom>
        </p:spPr>
        <p:txBody>
          <a:bodyPr vert="horz" lIns="92187" tIns="46096" rIns="92187" bIns="46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6" y="9440871"/>
            <a:ext cx="2949575" cy="496887"/>
          </a:xfrm>
          <a:prstGeom prst="rect">
            <a:avLst/>
          </a:prstGeom>
        </p:spPr>
        <p:txBody>
          <a:bodyPr vert="horz" lIns="92187" tIns="46096" rIns="92187" bIns="46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9C2BA1-824F-4AD5-BC81-F886AC31A1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509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76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8859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54577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8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14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9537-AE7E-4B2D-8CE5-F2932CA1E93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9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AE48-9545-4945-9BBB-5D14A332A9CB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38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AA96-BF88-4D4F-9B4B-FCB1C1E53D0D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69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463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617-4BA5-4DA8-A623-77E67CFF23C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2018/11/20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2712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966C8E-93AF-42E6-A2F0-4FC90C4FB9EC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969F-E955-4587-854D-F7864985ADA1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293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619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5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E20AD9D-94DC-4487-9F95-D693D40D0A2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B912-9999-4562-BC51-5359E3D33D3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888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7D62D877-4D83-4D6E-8076-4998F36A3CC5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D1E1-C234-4815-BAB9-E6F9E0ED83F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085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702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04CDE3CF-10CD-4F39-9700-0DEA4014DB8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87F5-34BC-4257-9B66-D8769708F7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6843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2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4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AA50860-ED6E-46C5-9BAD-A6A8DC85A763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C7744-5276-408C-B8ED-A0AA17FC3EC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21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C9F1-6394-4C6D-8C48-DC4E54418D1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681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3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5" indent="0">
              <a:buNone/>
              <a:defRPr sz="1800" b="1"/>
            </a:lvl3pPr>
            <a:lvl4pPr marL="1370365" indent="0">
              <a:buNone/>
              <a:defRPr sz="1600" b="1"/>
            </a:lvl4pPr>
            <a:lvl5pPr marL="1827152" indent="0">
              <a:buNone/>
              <a:defRPr sz="1600" b="1"/>
            </a:lvl5pPr>
            <a:lvl6pPr marL="2283940" indent="0">
              <a:buNone/>
              <a:defRPr sz="1600" b="1"/>
            </a:lvl6pPr>
            <a:lvl7pPr marL="2740728" indent="0">
              <a:buNone/>
              <a:defRPr sz="1600" b="1"/>
            </a:lvl7pPr>
            <a:lvl8pPr marL="3197515" indent="0">
              <a:buNone/>
              <a:defRPr sz="1600" b="1"/>
            </a:lvl8pPr>
            <a:lvl9pPr marL="365430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3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87" indent="0">
              <a:buNone/>
              <a:defRPr sz="2000" b="1"/>
            </a:lvl2pPr>
            <a:lvl3pPr marL="913575" indent="0">
              <a:buNone/>
              <a:defRPr sz="1800" b="1"/>
            </a:lvl3pPr>
            <a:lvl4pPr marL="1370365" indent="0">
              <a:buNone/>
              <a:defRPr sz="1600" b="1"/>
            </a:lvl4pPr>
            <a:lvl5pPr marL="1827152" indent="0">
              <a:buNone/>
              <a:defRPr sz="1600" b="1"/>
            </a:lvl5pPr>
            <a:lvl6pPr marL="2283940" indent="0">
              <a:buNone/>
              <a:defRPr sz="1600" b="1"/>
            </a:lvl6pPr>
            <a:lvl7pPr marL="2740728" indent="0">
              <a:buNone/>
              <a:defRPr sz="1600" b="1"/>
            </a:lvl7pPr>
            <a:lvl8pPr marL="3197515" indent="0">
              <a:buNone/>
              <a:defRPr sz="1600" b="1"/>
            </a:lvl8pPr>
            <a:lvl9pPr marL="365430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FC9EB9C-95CB-4EFB-BFD3-77A5199DC768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0873-A4D3-4B73-AEC6-582F475BDD5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7955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DE1C5D1E-1F3E-48C5-8417-28376A41BFEA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EAF06-A8F5-4954-8647-42282AAA7E3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073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30D77F43-C9CD-4F71-94E4-5E1F983A017D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9246903" y="6286417"/>
            <a:ext cx="466474" cy="369332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063742-6287-4FC4-861C-C9AA62FEA97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584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877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10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890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20AD9D-94DC-4487-9F95-D693D40D0A24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4362" y="4321159"/>
            <a:ext cx="1511762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pPr>
              <a:defRPr/>
            </a:pPr>
            <a:fld id="{F88EB912-9999-4562-BC51-5359E3D33D3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51767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2D877-4D83-4D6E-8076-4998F36A3CC5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7D1E1-C234-4815-BAB9-E6F9E0ED83F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471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CDE3CF-10CD-4F39-9700-0DEA4014DB8F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pPr>
              <a:defRPr/>
            </a:pPr>
            <a:fld id="{962F87F5-34BC-4257-9B66-D8769708F7C2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1607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A50860-ED6E-46C5-9BAD-A6A8DC85A763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pPr>
              <a:defRPr/>
            </a:pPr>
            <a:fld id="{5C5C7744-5276-408C-B8ED-A0AA17FC3EC7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8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A53A-4FA1-43DD-B9B8-E64A5A66BF02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6540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9EB9C-95CB-4EFB-BFD3-77A5199DC768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pPr>
              <a:defRPr/>
            </a:pPr>
            <a:fld id="{E9DE0873-A4D3-4B73-AEC6-582F475BDD5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28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C5D1E-1F3E-48C5-8417-28376A41BFEA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EAF06-A8F5-4954-8647-42282AAA7E3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2840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77F43-C9CD-4F71-94E4-5E1F983A017D}" type="datetime1">
              <a:rPr lang="ja-JP" altLang="en-US" smtClean="0"/>
              <a:t>2018/11/20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63742-6287-4FC4-861C-C9AA62FEA97E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24234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3D2BE-AE4B-49AA-9F74-EC65FFEC020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3938644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pPr>
              <a:defRPr/>
            </a:pPr>
            <a:fld id="{E6B3D2BE-AE4B-49AA-9F74-EC65FFEC020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6752999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204657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905511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2455596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862003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34699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8EB-3551-47C7-9C1A-7B4A55D7C384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736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3D2BE-AE4B-49AA-9F74-EC65FFEC020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43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3D2BE-AE4B-49AA-9F74-EC65FFEC020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143674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F005-6EE8-4C7D-B34B-A273D8B86EC3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306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5C3E-432B-4301-8862-13943CED1741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8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08D9-6159-47B5-884D-7DE31492EB65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1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97DB-CCFA-4492-AD40-6433820F510B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19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5FFB-6185-4E36-8668-BCE561A6216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8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10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64" r:id="rId1"/>
    <p:sldLayoutId id="2147485865" r:id="rId2"/>
    <p:sldLayoutId id="2147485866" r:id="rId3"/>
    <p:sldLayoutId id="2147485867" r:id="rId4"/>
    <p:sldLayoutId id="2147485868" r:id="rId5"/>
    <p:sldLayoutId id="2147485869" r:id="rId6"/>
    <p:sldLayoutId id="2147485870" r:id="rId7"/>
    <p:sldLayoutId id="2147485871" r:id="rId8"/>
    <p:sldLayoutId id="2147485872" r:id="rId9"/>
    <p:sldLayoutId id="2147485873" r:id="rId10"/>
    <p:sldLayoutId id="2147485874" r:id="rId11"/>
    <p:sldLayoutId id="2147485878" r:id="rId12"/>
    <p:sldLayoutId id="2147485806" r:id="rId13"/>
    <p:sldLayoutId id="2147485862" r:id="rId14"/>
    <p:sldLayoutId id="214748587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80" rIns="91357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7" tIns="45680" rIns="91357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0"/>
            <a:ext cx="23114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ea typeface="ＭＳ Ｐゴシック"/>
              </a:defRPr>
            </a:lvl1pPr>
          </a:lstStyle>
          <a:p>
            <a:pPr>
              <a:defRPr/>
            </a:pPr>
            <a:fld id="{553F5544-6919-4B9F-B85D-9EA62801C0FE}" type="datetime1">
              <a:rPr lang="ja-JP" altLang="en-US" smtClean="0">
                <a:latin typeface="Arial" charset="0"/>
              </a:rPr>
              <a:t>2018/11/20</a:t>
            </a:fld>
            <a:endParaRPr lang="ja-JP" altLang="en-US" dirty="0">
              <a:latin typeface="Arial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0"/>
            <a:ext cx="3136900" cy="365125"/>
          </a:xfrm>
          <a:prstGeom prst="rect">
            <a:avLst/>
          </a:prstGeom>
        </p:spPr>
        <p:txBody>
          <a:bodyPr vert="horz" lIns="91357" tIns="45680" rIns="91357" bIns="4568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ea typeface="ＭＳ Ｐゴシック"/>
              </a:defRPr>
            </a:lvl1pPr>
          </a:lstStyle>
          <a:p>
            <a:pPr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636411" y="6642328"/>
            <a:ext cx="269304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none" lIns="0" tIns="0" rIns="0" bIns="0" rtlCol="0" anchor="ctr">
            <a:spAutoFit/>
          </a:bodyPr>
          <a:lstStyle>
            <a:lvl1pPr algn="ctr">
              <a:defRPr sz="1400" b="1">
                <a:solidFill>
                  <a:prstClr val="white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E6B3D2BE-AE4B-49AA-9F74-EC65FFEC02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691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4" r:id="rId8"/>
    <p:sldLayoutId id="2147485855" r:id="rId9"/>
    <p:sldLayoutId id="2147486095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7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57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36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15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34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22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10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696" indent="-228393" algn="l" defTabSz="91357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87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7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6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52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40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28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15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02" algn="l" defTabSz="91357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123" y="749"/>
            <a:ext cx="2114961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7D94-7CB9-4222-A75F-F38DDCEEB856}" type="datetime1">
              <a:rPr kumimoji="1" lang="ja-JP" altLang="en-US" smtClean="0"/>
              <a:t>2018/11/20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F3E834-3C38-4973-AF77-4381690F6D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44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45" r:id="rId1"/>
    <p:sldLayoutId id="2147486246" r:id="rId2"/>
    <p:sldLayoutId id="2147486247" r:id="rId3"/>
    <p:sldLayoutId id="2147486248" r:id="rId4"/>
    <p:sldLayoutId id="2147486249" r:id="rId5"/>
    <p:sldLayoutId id="2147486250" r:id="rId6"/>
    <p:sldLayoutId id="2147486251" r:id="rId7"/>
    <p:sldLayoutId id="2147486252" r:id="rId8"/>
    <p:sldLayoutId id="2147486253" r:id="rId9"/>
    <p:sldLayoutId id="2147486254" r:id="rId10"/>
    <p:sldLayoutId id="2147486255" r:id="rId11"/>
    <p:sldLayoutId id="2147486256" r:id="rId12"/>
    <p:sldLayoutId id="2147486257" r:id="rId13"/>
    <p:sldLayoutId id="2147486258" r:id="rId14"/>
    <p:sldLayoutId id="2147486259" r:id="rId15"/>
    <p:sldLayoutId id="2147486260" r:id="rId16"/>
    <p:sldLayoutId id="214748626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jb4Ki0mpXNAhVonqYKHXocCaAQjRwIBw&amp;url=http://www.irasutoya.com/2013/02/blog-post_2906.html&amp;psig=AFQjCNGw8jXBhJCyADavJM3DQLSL8DCXNQ&amp;ust=14653645178762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inji_suisan@maff.go.j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1491" y="828288"/>
            <a:ext cx="91630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水産庁</a:t>
            </a:r>
            <a:r>
              <a:rPr lang="ja-JP" altLang="en-US" sz="6600" b="1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6600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6600" b="1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府省等就職希望</a:t>
            </a:r>
            <a:endParaRPr lang="en-US" altLang="ja-JP" sz="6000" b="1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0" b="1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障害者向け業務説明会</a:t>
            </a:r>
            <a:endParaRPr kumimoji="1" lang="en-US" altLang="ja-JP" sz="6000" b="1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4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4000" b="1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08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9286185" y="6488771"/>
            <a:ext cx="619816" cy="3692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8698" tIns="44367" rIns="88698" bIns="44367" anchor="ctr"/>
          <a:lstStyle/>
          <a:p>
            <a:pPr algn="ctr" defTabSz="914235">
              <a:defRPr/>
            </a:pPr>
            <a:endParaRPr lang="en-US" altLang="ja-JP" b="1" dirty="0">
              <a:solidFill>
                <a:prstClr val="white">
                  <a:lumMod val="6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2479" y="116632"/>
            <a:ext cx="9633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dirty="0" smtClean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水産庁の任務</a:t>
            </a:r>
            <a:endParaRPr lang="ja-JP" altLang="en-US" dirty="0">
              <a:solidFill>
                <a:srgbClr val="003399"/>
              </a:solidFill>
              <a:latin typeface="Arial" charset="0"/>
              <a:ea typeface="HGP創英角ｺﾞｼｯｸUB" pitchFamily="50" charset="-128"/>
            </a:endParaRPr>
          </a:p>
        </p:txBody>
      </p:sp>
      <p:grpSp>
        <p:nvGrpSpPr>
          <p:cNvPr id="20" name="グループ化 11"/>
          <p:cNvGrpSpPr>
            <a:grpSpLocks/>
          </p:cNvGrpSpPr>
          <p:nvPr/>
        </p:nvGrpSpPr>
        <p:grpSpPr bwMode="auto">
          <a:xfrm>
            <a:off x="0" y="720000"/>
            <a:ext cx="8913440" cy="188720"/>
            <a:chOff x="0" y="333055"/>
            <a:chExt cx="9056688" cy="16755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569729" y="1542390"/>
            <a:ext cx="2612841" cy="172819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cs typeface="+mj-cs"/>
              </a:rPr>
              <a:t>水産資源の適切な</a:t>
            </a:r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保存及び管理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3457314" y="1546741"/>
            <a:ext cx="2743355" cy="172384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水産物の</a:t>
            </a:r>
            <a:endParaRPr lang="en-US" altLang="ja-JP" sz="3200" dirty="0" smtClean="0">
              <a:solidFill>
                <a:prstClr val="black"/>
              </a:solidFill>
              <a:cs typeface="+mj-cs"/>
            </a:endParaRPr>
          </a:p>
          <a:p>
            <a:pPr algn="ctr"/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安定供給</a:t>
            </a:r>
            <a:endParaRPr lang="en-US" altLang="ja-JP" sz="3200" dirty="0" smtClean="0">
              <a:solidFill>
                <a:prstClr val="black"/>
              </a:solidFill>
              <a:cs typeface="+mj-cs"/>
            </a:endParaRPr>
          </a:p>
          <a:p>
            <a:pPr algn="ctr"/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の確保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6402378" y="1542390"/>
            <a:ext cx="2975736" cy="172819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水産業</a:t>
            </a:r>
            <a:r>
              <a:rPr lang="ja-JP" altLang="en-US" sz="3200" dirty="0">
                <a:solidFill>
                  <a:prstClr val="black"/>
                </a:solidFill>
                <a:cs typeface="+mj-cs"/>
              </a:rPr>
              <a:t>の発展並びに漁業者の福祉の</a:t>
            </a:r>
            <a:r>
              <a:rPr lang="ja-JP" altLang="en-US" sz="3200" dirty="0" smtClean="0">
                <a:solidFill>
                  <a:prstClr val="black"/>
                </a:solidFill>
                <a:cs typeface="+mj-cs"/>
              </a:rPr>
              <a:t>増進</a:t>
            </a:r>
            <a:endParaRPr kumimoji="1" lang="ja-JP" altLang="en-US" dirty="0"/>
          </a:p>
        </p:txBody>
      </p:sp>
      <p:sp>
        <p:nvSpPr>
          <p:cNvPr id="16" name="メモ 15"/>
          <p:cNvSpPr/>
          <p:nvPr/>
        </p:nvSpPr>
        <p:spPr>
          <a:xfrm>
            <a:off x="569729" y="3735472"/>
            <a:ext cx="8716456" cy="2937926"/>
          </a:xfrm>
          <a:prstGeom prst="foldedCorner">
            <a:avLst/>
          </a:prstGeom>
          <a:gradFill>
            <a:gsLst>
              <a:gs pos="70000">
                <a:srgbClr val="CEE3E9"/>
              </a:gs>
              <a:gs pos="0">
                <a:schemeClr val="bg2">
                  <a:tint val="90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5400000" scaled="0"/>
          </a:gra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200" dirty="0" smtClean="0">
              <a:solidFill>
                <a:prstClr val="black"/>
              </a:solidFill>
              <a:cs typeface="+mj-cs"/>
            </a:endParaRPr>
          </a:p>
          <a:p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水産庁は、</a:t>
            </a:r>
            <a:endParaRPr lang="en-US" altLang="ja-JP" sz="3000" dirty="0" smtClean="0">
              <a:solidFill>
                <a:prstClr val="black"/>
              </a:solidFill>
              <a:cs typeface="+mj-cs"/>
            </a:endParaRPr>
          </a:p>
          <a:p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漁業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生産活動だけでなく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、　</a:t>
            </a:r>
            <a:endParaRPr lang="en-US" altLang="ja-JP" sz="3000" dirty="0" smtClean="0">
              <a:solidFill>
                <a:prstClr val="black"/>
              </a:solidFill>
              <a:cs typeface="+mj-cs"/>
            </a:endParaRPr>
          </a:p>
          <a:p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水産物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の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流通・消費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から漁港・漁村に関することまで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、水産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に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関する幅広い行政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分野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を任務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の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対象</a:t>
            </a:r>
            <a:endParaRPr lang="en-US" altLang="ja-JP" sz="3000" dirty="0" smtClean="0">
              <a:solidFill>
                <a:prstClr val="black"/>
              </a:solidFill>
              <a:cs typeface="+mj-cs"/>
            </a:endParaRPr>
          </a:p>
          <a:p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と</a:t>
            </a:r>
            <a:r>
              <a:rPr lang="ja-JP" altLang="en-US" sz="3000" dirty="0">
                <a:solidFill>
                  <a:prstClr val="black"/>
                </a:solidFill>
                <a:cs typeface="+mj-cs"/>
              </a:rPr>
              <a:t>して</a:t>
            </a:r>
            <a:r>
              <a:rPr lang="ja-JP" altLang="en-US" sz="3000" dirty="0" smtClean="0">
                <a:solidFill>
                  <a:prstClr val="black"/>
                </a:solidFill>
                <a:cs typeface="+mj-cs"/>
              </a:rPr>
              <a:t>います。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3269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144018" y="831204"/>
            <a:ext cx="9633518" cy="797596"/>
          </a:xfrm>
          <a:prstGeom prst="round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水産庁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は、本庁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（約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７２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０人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と全国の各漁業調整事務所</a:t>
            </a:r>
            <a:r>
              <a:rPr lang="ja-JP" altLang="en-US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（約１７０人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で構成され、総定員数は約８９０人となっています。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380711" y="-11778"/>
            <a:ext cx="96335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dirty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水産庁</a:t>
            </a:r>
            <a:r>
              <a:rPr lang="ja-JP" altLang="en-US" dirty="0" smtClean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の</a:t>
            </a:r>
            <a:r>
              <a:rPr lang="ja-JP" altLang="en-US" dirty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組織</a:t>
            </a:r>
          </a:p>
        </p:txBody>
      </p:sp>
      <p:sp>
        <p:nvSpPr>
          <p:cNvPr id="58" name="コンテンツ プレースホルダ 2"/>
          <p:cNvSpPr txBox="1">
            <a:spLocks/>
          </p:cNvSpPr>
          <p:nvPr/>
        </p:nvSpPr>
        <p:spPr>
          <a:xfrm>
            <a:off x="200842" y="1875075"/>
            <a:ext cx="6940504" cy="1769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（主な機関）</a:t>
            </a:r>
            <a:endParaRPr lang="en-US" altLang="ja-JP" sz="1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・本庁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水産政策の企画立案等を担当します。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漁業調整事務所</a:t>
            </a:r>
            <a:r>
              <a:rPr lang="en-US" altLang="ja-JP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800" dirty="0" smtClean="0">
                <a:solidFill>
                  <a:srgbClr val="3333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漁業取締り、水産資源の保護等を担当します。</a:t>
            </a: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235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ja-JP" sz="1800" dirty="0" smtClean="0">
              <a:solidFill>
                <a:srgbClr val="3333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1786863" y="1628800"/>
            <a:ext cx="8178529" cy="5162247"/>
            <a:chOff x="2068455" y="1484784"/>
            <a:chExt cx="8178529" cy="5453185"/>
          </a:xfrm>
        </p:grpSpPr>
        <p:pic>
          <p:nvPicPr>
            <p:cNvPr id="60" name="Picture 2" descr="http://3.bp.blogspot.com/-xQNOYwWqg0c/UguJadClyhI/AAAAAAAAXa0/OkBpN_x_SNM/s800/nihonchizu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833" y="1484784"/>
              <a:ext cx="6624737" cy="5453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円/楕円 60"/>
            <p:cNvSpPr/>
            <p:nvPr/>
          </p:nvSpPr>
          <p:spPr>
            <a:xfrm>
              <a:off x="8040429" y="2340464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753201" y="2017248"/>
              <a:ext cx="2800767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北海道漁業調整事務所</a:t>
              </a:r>
              <a:r>
                <a:rPr kumimoji="1" lang="ja-JP" altLang="en-US" sz="1200" dirty="0" smtClean="0"/>
                <a:t>（北海道札幌市）</a:t>
              </a:r>
              <a:endParaRPr kumimoji="1" lang="ja-JP" altLang="en-US" sz="12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7600106" y="3731226"/>
              <a:ext cx="2646878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/>
                <a:t>仙台漁業調整事務所</a:t>
              </a:r>
              <a:r>
                <a:rPr kumimoji="1" lang="ja-JP" altLang="en-US" sz="1200" dirty="0" smtClean="0"/>
                <a:t>（宮城県仙台市）</a:t>
              </a:r>
              <a:endParaRPr kumimoji="1" lang="ja-JP" altLang="en-US" sz="1200" dirty="0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8122565" y="4053640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7778795" y="4830484"/>
              <a:ext cx="198542" cy="1475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7637585" y="5434047"/>
              <a:ext cx="2518638" cy="3251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u="sng" dirty="0">
                  <a:solidFill>
                    <a:srgbClr val="FFC000"/>
                  </a:solidFill>
                </a:rPr>
                <a:t>本庁</a:t>
              </a:r>
              <a:r>
                <a:rPr kumimoji="1" lang="ja-JP" altLang="en-US" sz="1400" u="sng" dirty="0" smtClean="0">
                  <a:solidFill>
                    <a:srgbClr val="FFC000"/>
                  </a:solidFill>
                </a:rPr>
                <a:t>（東京都千代田区霞が関）</a:t>
              </a:r>
              <a:endParaRPr kumimoji="1" lang="ja-JP" altLang="en-US" sz="1400" u="sng" dirty="0">
                <a:solidFill>
                  <a:srgbClr val="FFC000"/>
                </a:solidFill>
              </a:endParaRPr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7476903" y="4326127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4748029" y="3580539"/>
              <a:ext cx="2646878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 smtClean="0"/>
                <a:t>新潟漁業調整事務所</a:t>
              </a:r>
              <a:r>
                <a:rPr kumimoji="1" lang="ja-JP" altLang="en-US" sz="1200" dirty="0" smtClean="0"/>
                <a:t>（新潟県新潟市）</a:t>
              </a:r>
              <a:endParaRPr kumimoji="1" lang="ja-JP" altLang="en-US" sz="1200" dirty="0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6028835" y="5041315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374770" y="4749974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2068455" y="4045681"/>
              <a:ext cx="2646878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/>
                <a:t>境港漁業調整事務所</a:t>
              </a:r>
              <a:r>
                <a:rPr kumimoji="1" lang="ja-JP" altLang="en-US" sz="1200" dirty="0" smtClean="0"/>
                <a:t>（鳥取県境港市）</a:t>
              </a:r>
              <a:endParaRPr kumimoji="1" lang="ja-JP" altLang="en-US" sz="1200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4383748" y="5316017"/>
              <a:ext cx="123203" cy="1123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0" name="直線コネクタ 79"/>
            <p:cNvCxnSpPr>
              <a:endCxn id="76" idx="3"/>
            </p:cNvCxnSpPr>
            <p:nvPr/>
          </p:nvCxnSpPr>
          <p:spPr>
            <a:xfrm flipH="1" flipV="1">
              <a:off x="4715333" y="4191987"/>
              <a:ext cx="659437" cy="55798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H="1">
              <a:off x="7894824" y="4978015"/>
              <a:ext cx="1" cy="39415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endCxn id="69" idx="1"/>
            </p:cNvCxnSpPr>
            <p:nvPr/>
          </p:nvCxnSpPr>
          <p:spPr>
            <a:xfrm>
              <a:off x="7041741" y="3929406"/>
              <a:ext cx="453205" cy="41316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endCxn id="110" idx="1"/>
            </p:cNvCxnSpPr>
            <p:nvPr/>
          </p:nvCxnSpPr>
          <p:spPr>
            <a:xfrm flipH="1">
              <a:off x="5763523" y="5139261"/>
              <a:ext cx="309746" cy="151138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テキスト ボックス 109"/>
            <p:cNvSpPr txBox="1"/>
            <p:nvPr/>
          </p:nvSpPr>
          <p:spPr>
            <a:xfrm>
              <a:off x="5763523" y="6504340"/>
              <a:ext cx="2954655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/>
                <a:t>瀬戸内海漁業調整事務所</a:t>
              </a:r>
              <a:r>
                <a:rPr kumimoji="1" lang="ja-JP" altLang="en-US" sz="1200" dirty="0" smtClean="0"/>
                <a:t>（兵庫県神戸市）</a:t>
              </a:r>
              <a:endParaRPr kumimoji="1" lang="ja-JP" altLang="en-US" sz="1200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2925256" y="5013176"/>
              <a:ext cx="2646878" cy="292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 smtClean="0"/>
                <a:t>九州漁業調整事務所</a:t>
              </a:r>
              <a:r>
                <a:rPr kumimoji="1" lang="ja-JP" altLang="en-US" sz="1200" dirty="0" smtClean="0"/>
                <a:t>（福岡県</a:t>
              </a:r>
              <a:r>
                <a:rPr lang="ja-JP" altLang="en-US" sz="1200" dirty="0"/>
                <a:t>福岡</a:t>
              </a:r>
              <a:r>
                <a:rPr kumimoji="1" lang="ja-JP" altLang="en-US" sz="1200" dirty="0" smtClean="0"/>
                <a:t>市）</a:t>
              </a:r>
              <a:endParaRPr kumimoji="1" lang="ja-JP" altLang="en-US" sz="1200" dirty="0"/>
            </a:p>
          </p:txBody>
        </p:sp>
      </p:grpSp>
      <p:grpSp>
        <p:nvGrpSpPr>
          <p:cNvPr id="49" name="グループ化 11"/>
          <p:cNvGrpSpPr>
            <a:grpSpLocks/>
          </p:cNvGrpSpPr>
          <p:nvPr/>
        </p:nvGrpSpPr>
        <p:grpSpPr bwMode="auto">
          <a:xfrm>
            <a:off x="-30647" y="515969"/>
            <a:ext cx="8913440" cy="188720"/>
            <a:chOff x="0" y="333055"/>
            <a:chExt cx="9056688" cy="167557"/>
          </a:xfrm>
        </p:grpSpPr>
        <p:sp>
          <p:nvSpPr>
            <p:cNvPr id="50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4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11"/>
          <p:cNvGrpSpPr>
            <a:grpSpLocks/>
          </p:cNvGrpSpPr>
          <p:nvPr/>
        </p:nvGrpSpPr>
        <p:grpSpPr bwMode="auto">
          <a:xfrm>
            <a:off x="-15552" y="1203386"/>
            <a:ext cx="8913440" cy="188720"/>
            <a:chOff x="0" y="333055"/>
            <a:chExt cx="9056688" cy="16755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9299" y="120829"/>
            <a:ext cx="9199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dirty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仕事内容について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4953000" y="1628800"/>
            <a:ext cx="0" cy="504000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/>
          <p:cNvGrpSpPr/>
          <p:nvPr/>
        </p:nvGrpSpPr>
        <p:grpSpPr>
          <a:xfrm>
            <a:off x="457760" y="1716632"/>
            <a:ext cx="3991184" cy="1446618"/>
            <a:chOff x="56456" y="924544"/>
            <a:chExt cx="3991184" cy="1446618"/>
          </a:xfrm>
        </p:grpSpPr>
        <p:sp>
          <p:nvSpPr>
            <p:cNvPr id="43" name="角丸四角形 42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政策立案業務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69441" y="1556792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事業業務の創設・改善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〇法令改正　　　　　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457760" y="3486986"/>
            <a:ext cx="3991184" cy="1446620"/>
            <a:chOff x="56456" y="924544"/>
            <a:chExt cx="3991184" cy="1446620"/>
          </a:xfrm>
        </p:grpSpPr>
        <p:sp>
          <p:nvSpPr>
            <p:cNvPr id="47" name="角丸四角形 46"/>
            <p:cNvSpPr/>
            <p:nvPr/>
          </p:nvSpPr>
          <p:spPr>
            <a:xfrm>
              <a:off x="56456" y="1111164"/>
              <a:ext cx="3991184" cy="126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広報関係業務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69441" y="1586638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〇ホームページの更新・公開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〇広報関係資料の作成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57760" y="5301208"/>
            <a:ext cx="3991184" cy="1446620"/>
            <a:chOff x="56456" y="924544"/>
            <a:chExt cx="3991184" cy="1446620"/>
          </a:xfrm>
        </p:grpSpPr>
        <p:sp>
          <p:nvSpPr>
            <p:cNvPr id="51" name="角丸四角形 50"/>
            <p:cNvSpPr/>
            <p:nvPr/>
          </p:nvSpPr>
          <p:spPr>
            <a:xfrm>
              <a:off x="56456" y="1111164"/>
              <a:ext cx="3991184" cy="126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角丸四角形 51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庶務</a:t>
              </a:r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関係業務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69441" y="1475721"/>
              <a:ext cx="34676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〇出勤簿管理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〇旅費・謝金の支払業務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〇文書管理・書類整理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4" name="角丸四角形 10"/>
          <p:cNvSpPr>
            <a:spLocks noChangeArrowheads="1"/>
          </p:cNvSpPr>
          <p:nvPr/>
        </p:nvSpPr>
        <p:spPr bwMode="auto">
          <a:xfrm>
            <a:off x="189299" y="672057"/>
            <a:ext cx="9716701" cy="5532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xtLst/>
        </p:spPr>
        <p:txBody>
          <a:bodyPr lIns="0" tIns="0" rIns="0" bIns="0" anchor="ctr"/>
          <a:lstStyle>
            <a:lvl1pPr marL="177800" indent="-88900" defTabSz="912813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水産庁</a:t>
            </a: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では、職員の能力・適性に応じて、以下のような業務を行っていただきます。</a:t>
            </a:r>
            <a:endParaRPr lang="ja-JP" altLang="en-US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5457056" y="1700808"/>
            <a:ext cx="3991184" cy="1446618"/>
            <a:chOff x="56456" y="924544"/>
            <a:chExt cx="3991184" cy="1446618"/>
          </a:xfrm>
        </p:grpSpPr>
        <p:sp>
          <p:nvSpPr>
            <p:cNvPr id="56" name="角丸四角形 55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入力・集計業務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9441" y="1572616"/>
              <a:ext cx="36728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〇業務統計等の定型的なデータの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入力業務、集計業務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5457056" y="3501008"/>
            <a:ext cx="3991184" cy="1446618"/>
            <a:chOff x="56456" y="924544"/>
            <a:chExt cx="3991184" cy="1446618"/>
          </a:xfrm>
        </p:grpSpPr>
        <p:sp>
          <p:nvSpPr>
            <p:cNvPr id="60" name="角丸四角形 59"/>
            <p:cNvSpPr/>
            <p:nvPr/>
          </p:nvSpPr>
          <p:spPr>
            <a:xfrm>
              <a:off x="56456" y="1111162"/>
              <a:ext cx="3991184" cy="1260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332973" y="924544"/>
              <a:ext cx="3207341" cy="465626"/>
            </a:xfrm>
            <a:prstGeom prst="roundRect">
              <a:avLst/>
            </a:prstGeom>
            <a:solidFill>
              <a:srgbClr val="FFCC66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資料作成業務</a:t>
              </a:r>
              <a:endPara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69441" y="1572616"/>
              <a:ext cx="36728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〇資料の印刷・配布・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ＰＤＦ化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　　　　　　など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801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10"/>
          <p:cNvSpPr>
            <a:spLocks noChangeArrowheads="1"/>
          </p:cNvSpPr>
          <p:nvPr/>
        </p:nvSpPr>
        <p:spPr bwMode="auto">
          <a:xfrm>
            <a:off x="126795" y="803949"/>
            <a:ext cx="9819479" cy="1426412"/>
          </a:xfrm>
          <a:prstGeom prst="roundRect">
            <a:avLst>
              <a:gd name="adj" fmla="val 0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77800" indent="-88900" defTabSz="912813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　</a:t>
            </a: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水産庁本庁において、人事院が統一的に実施する選考採用試験からの常勤職員として</a:t>
            </a:r>
            <a:endParaRPr lang="en-US" altLang="ja-JP" sz="1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の採用を予定しています。採用に関するお問い合わせ先は下記の通りとなります。</a:t>
            </a:r>
            <a:endParaRPr lang="en-US" altLang="ja-JP" sz="18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ja-JP" sz="16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</a:t>
            </a: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を通じて水産庁本庁及び九州漁業調整事務所での非常勤職員の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</a:t>
            </a: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います。</a:t>
            </a:r>
            <a:endParaRPr lang="en-US" altLang="ja-JP" sz="16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23940" y="97468"/>
            <a:ext cx="9258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22375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122237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1222375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1222375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1222375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水産庁</a:t>
            </a:r>
            <a:r>
              <a:rPr lang="ja-JP" altLang="en-US" sz="2800" dirty="0" smtClean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の</a:t>
            </a:r>
            <a:r>
              <a:rPr lang="ja-JP" altLang="en-US" sz="2800" dirty="0">
                <a:solidFill>
                  <a:srgbClr val="003399"/>
                </a:solidFill>
                <a:latin typeface="Arial" charset="0"/>
                <a:ea typeface="HGP創英角ｺﾞｼｯｸUB" pitchFamily="50" charset="-128"/>
              </a:rPr>
              <a:t>相談窓口</a:t>
            </a:r>
          </a:p>
        </p:txBody>
      </p:sp>
      <p:grpSp>
        <p:nvGrpSpPr>
          <p:cNvPr id="12" name="グループ化 11"/>
          <p:cNvGrpSpPr>
            <a:grpSpLocks/>
          </p:cNvGrpSpPr>
          <p:nvPr/>
        </p:nvGrpSpPr>
        <p:grpSpPr bwMode="auto">
          <a:xfrm>
            <a:off x="0" y="2230361"/>
            <a:ext cx="8913440" cy="188720"/>
            <a:chOff x="0" y="333055"/>
            <a:chExt cx="9056688" cy="167557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0" y="403241"/>
              <a:ext cx="9056688" cy="97371"/>
            </a:xfrm>
            <a:prstGeom prst="rect">
              <a:avLst/>
            </a:prstGeom>
            <a:solidFill>
              <a:srgbClr val="008000">
                <a:alpha val="50195"/>
              </a:srgb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0" y="333055"/>
              <a:ext cx="9056688" cy="885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  <a:extLst/>
          </p:spPr>
          <p:txBody>
            <a:bodyPr lIns="91395" tIns="45698" rIns="91395" bIns="45698"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en-US" sz="1600" dirty="0">
                <a:latin typeface="Arial" charset="0"/>
              </a:endParaRPr>
            </a:p>
          </p:txBody>
        </p:sp>
      </p:grpSp>
      <p:sp>
        <p:nvSpPr>
          <p:cNvPr id="9" name="角丸四角形 10"/>
          <p:cNvSpPr>
            <a:spLocks noChangeArrowheads="1"/>
          </p:cNvSpPr>
          <p:nvPr/>
        </p:nvSpPr>
        <p:spPr bwMode="auto">
          <a:xfrm>
            <a:off x="126795" y="6225545"/>
            <a:ext cx="9819479" cy="553260"/>
          </a:xfrm>
          <a:prstGeom prst="roundRect">
            <a:avLst>
              <a:gd name="adj" fmla="val 0"/>
            </a:avLst>
          </a:prstGeom>
          <a:noFill/>
          <a:ln w="9525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marL="177800" indent="-88900" defTabSz="912813"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25077" y="2602341"/>
            <a:ext cx="8856984" cy="4176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ＭＳ 明朝"/>
                <a:ea typeface="ＭＳ 明朝"/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水産庁</a:t>
            </a:r>
            <a:r>
              <a:rPr lang="ja-JP" altLang="en-US" sz="3200" dirty="0">
                <a:solidFill>
                  <a:schemeClr val="tx1"/>
                </a:solidFill>
              </a:rPr>
              <a:t>障害者</a:t>
            </a:r>
            <a:r>
              <a:rPr lang="ja-JP" altLang="en-US" sz="3200" dirty="0" smtClean="0">
                <a:solidFill>
                  <a:schemeClr val="tx1"/>
                </a:solidFill>
              </a:rPr>
              <a:t>採用</a:t>
            </a:r>
            <a:r>
              <a:rPr lang="ja-JP" altLang="en-US" sz="3200" dirty="0">
                <a:solidFill>
                  <a:schemeClr val="tx1"/>
                </a:solidFill>
              </a:rPr>
              <a:t>担当</a:t>
            </a: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〇水産庁</a:t>
            </a:r>
            <a:r>
              <a:rPr lang="ja-JP" altLang="en-US" sz="3200" dirty="0">
                <a:solidFill>
                  <a:schemeClr val="tx1"/>
                </a:solidFill>
              </a:rPr>
              <a:t>漁</a:t>
            </a:r>
            <a:r>
              <a:rPr lang="ja-JP" altLang="en-US" sz="3200" dirty="0" smtClean="0">
                <a:solidFill>
                  <a:schemeClr val="tx1"/>
                </a:solidFill>
              </a:rPr>
              <a:t>政課人事班　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ja-JP" altLang="en-US" sz="3200" dirty="0" smtClean="0">
                <a:solidFill>
                  <a:schemeClr val="tx1"/>
                </a:solidFill>
              </a:rPr>
              <a:t>　</a:t>
            </a:r>
            <a:r>
              <a:rPr lang="en-US" altLang="ja-JP" sz="3200" dirty="0" smtClean="0">
                <a:solidFill>
                  <a:schemeClr val="tx1"/>
                </a:solidFill>
              </a:rPr>
              <a:t>03-3502-1956</a:t>
            </a:r>
            <a:r>
              <a:rPr lang="ja-JP" altLang="en-US" sz="3200" dirty="0" smtClean="0">
                <a:solidFill>
                  <a:schemeClr val="tx1"/>
                </a:solidFill>
              </a:rPr>
              <a:t>（直通）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en-US" altLang="ja-JP" sz="3200" dirty="0" smtClean="0">
                <a:solidFill>
                  <a:schemeClr val="tx1"/>
                </a:solidFill>
              </a:rPr>
              <a:t>E-mail</a:t>
            </a:r>
            <a:r>
              <a:rPr lang="ja-JP" altLang="en-US" sz="3200" dirty="0" smtClean="0">
                <a:solidFill>
                  <a:schemeClr val="tx1"/>
                </a:solidFill>
              </a:rPr>
              <a:t>　</a:t>
            </a:r>
            <a:r>
              <a:rPr lang="en-US" altLang="ja-JP" sz="3200" dirty="0" smtClean="0">
                <a:solidFill>
                  <a:schemeClr val="tx1"/>
                </a:solidFill>
                <a:hlinkClick r:id="rId3"/>
              </a:rPr>
              <a:t>jinji_suisan@maff.go.jp</a:t>
            </a:r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3200" dirty="0">
                <a:solidFill>
                  <a:schemeClr val="tx1"/>
                </a:solidFill>
              </a:rPr>
              <a:t>　　</a:t>
            </a:r>
            <a:r>
              <a:rPr lang="ja-JP" altLang="en-US" sz="3200" dirty="0" smtClean="0">
                <a:solidFill>
                  <a:schemeClr val="tx1"/>
                </a:solidFill>
              </a:rPr>
              <a:t>～</a:t>
            </a:r>
            <a:r>
              <a:rPr lang="ja-JP" altLang="en-US" sz="3200" dirty="0">
                <a:solidFill>
                  <a:schemeClr val="tx1"/>
                </a:solidFill>
              </a:rPr>
              <a:t>　お気軽にお問い合わせください　～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25153</TotalTime>
  <Words>242</Words>
  <Application>Microsoft Office PowerPoint</Application>
  <PresentationFormat>A4 210 x 297 mm</PresentationFormat>
  <Paragraphs>57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20" baseType="lpstr">
      <vt:lpstr>HGP創英角ｺﾞｼｯｸUB</vt:lpstr>
      <vt:lpstr>HG丸ｺﾞｼｯｸM-PRO</vt:lpstr>
      <vt:lpstr>Meiryo UI</vt:lpstr>
      <vt:lpstr>ＭＳ Ｐゴシック</vt:lpstr>
      <vt:lpstr>ＭＳ 明朝</vt:lpstr>
      <vt:lpstr>メイリオ</vt:lpstr>
      <vt:lpstr>Arial</vt:lpstr>
      <vt:lpstr>Calibri</vt:lpstr>
      <vt:lpstr>Calibri Light</vt:lpstr>
      <vt:lpstr>Century Gothic</vt:lpstr>
      <vt:lpstr>Wingdings</vt:lpstr>
      <vt:lpstr>Wingdings 3</vt:lpstr>
      <vt:lpstr>1_デザインの設定</vt:lpstr>
      <vt:lpstr>デザインの設定</vt:lpstr>
      <vt:lpstr>ウィスプ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THAI</dc:creator>
  <cp:lastModifiedBy>農林水産省</cp:lastModifiedBy>
  <cp:revision>1830</cp:revision>
  <cp:lastPrinted>2018-11-20T09:04:55Z</cp:lastPrinted>
  <dcterms:created xsi:type="dcterms:W3CDTF">2010-11-19T04:40:51Z</dcterms:created>
  <dcterms:modified xsi:type="dcterms:W3CDTF">2018-11-20T09:20:26Z</dcterms:modified>
</cp:coreProperties>
</file>