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99" r:id="rId3"/>
    <p:sldId id="293" r:id="rId4"/>
    <p:sldId id="294" r:id="rId5"/>
    <p:sldId id="295" r:id="rId6"/>
    <p:sldId id="297" r:id="rId7"/>
    <p:sldId id="298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FF"/>
    <a:srgbClr val="00CC00"/>
    <a:srgbClr val="9933FF"/>
    <a:srgbClr val="FF5050"/>
    <a:srgbClr val="CC00CC"/>
    <a:srgbClr val="FF00FF"/>
    <a:srgbClr val="9966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458" autoAdjust="0"/>
  </p:normalViewPr>
  <p:slideViewPr>
    <p:cSldViewPr>
      <p:cViewPr varScale="1">
        <p:scale>
          <a:sx n="90" d="100"/>
          <a:sy n="90" d="100"/>
        </p:scale>
        <p:origin x="-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C64C1C4F-5EEB-45C2-B461-3F49D698F4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886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A928980-FE59-4CEB-B762-8C7FBE5380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3020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28980-FE59-4CEB-B762-8C7FBE53807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60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F0B7-93B3-476D-8DED-1A91ED952C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4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715-50FA-4024-9F27-920ABB98915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0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6E87-EE6A-4941-B6B2-53AB627ACC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8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CB3F-F64F-4C3F-A8FD-2D3F674E0C6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7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5BE-A23F-4D6B-8826-3217673394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7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D2F-9A22-419F-B491-66ED9B921B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63DB-2845-41F9-9E6F-0C238B0CAB3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7B0C-4F9F-43A7-81C5-00BA5671E45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7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4D80-9C61-4256-AAE6-339B30AD78C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6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CC9F-1C16-486D-930E-02A6B78FE1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5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42E7-BA7D-4E96-8F93-6BDE2FCBE8D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5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F9CF-C898-411E-BC6D-414453C3AC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0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?body=http://www.mofa.go.jp/mofaj/press/release/press4_005010.html" TargetMode="External"/><Relationship Id="rId5" Type="http://schemas.openxmlformats.org/officeDocument/2006/relationships/image" Target="../media/image2.gif"/><Relationship Id="rId4" Type="http://schemas.openxmlformats.org/officeDocument/2006/relationships/hyperlink" Target="mailto:?body=http://www.mofa.go.jp/mofaj/press/release/press4_00497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DSI_1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36914"/>
            <a:ext cx="7848872" cy="52260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7442" y="0"/>
            <a:ext cx="5832648" cy="1080119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effectLst>
                  <a:outerShdw blurRad="60007" dist="200025" dir="15000000" sx="85000" sy="85000" kx="-1800000" algn="bl" rotWithShape="0">
                    <a:prstClr val="black">
                      <a:alpha val="32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未来へ、世界へ。</a:t>
            </a:r>
            <a:endParaRPr kumimoji="1" lang="ja-JP" altLang="en-US" sz="5400" dirty="0">
              <a:effectLst>
                <a:outerShdw blurRad="60007" dist="200025" dir="15000000" sx="85000" sy="85000" kx="-1800000" algn="bl" rotWithShape="0">
                  <a:prstClr val="black">
                    <a:alpha val="32000"/>
                  </a:prstClr>
                </a:outerShd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1026" name="Picture 2" descr="メール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5" y="-27151013"/>
            <a:ext cx="6477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メール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275" y="-26998613"/>
            <a:ext cx="6477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メール">
            <a:hlinkClick r:id="rId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5" y="-28203525"/>
            <a:ext cx="6477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691824" y="980728"/>
            <a:ext cx="8352928" cy="648072"/>
          </a:xfrm>
        </p:spPr>
        <p:txBody>
          <a:bodyPr>
            <a:normAutofit/>
          </a:bodyPr>
          <a:lstStyle/>
          <a:p>
            <a:r>
              <a:rPr kumimoji="1" lang="ja-JP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～この国の未来を，日本で，世界で支える仕事～</a:t>
            </a:r>
            <a:endParaRPr kumimoji="1" lang="ja-JP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04048" y="6358553"/>
            <a:ext cx="373664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60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MINISTRY OF FOREIGN AFFAIRS</a:t>
            </a:r>
            <a:endParaRPr lang="ja-JP" altLang="en-US" sz="1600" b="0" cap="none" spc="0" dirty="0">
              <a:ln w="952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方体 18"/>
          <p:cNvSpPr/>
          <p:nvPr/>
        </p:nvSpPr>
        <p:spPr>
          <a:xfrm>
            <a:off x="6133869" y="4656437"/>
            <a:ext cx="2698705" cy="1974375"/>
          </a:xfrm>
          <a:prstGeom prst="cub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48" y="4656438"/>
            <a:ext cx="2682168" cy="1974375"/>
          </a:xfrm>
          <a:prstGeom prst="cube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158" y="2875355"/>
            <a:ext cx="2654914" cy="1961344"/>
          </a:xfrm>
          <a:prstGeom prst="cube">
            <a:avLst/>
          </a:prstGeom>
        </p:spPr>
      </p:pic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548471" y="1082"/>
            <a:ext cx="8229600" cy="936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外務省の任務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t="-540" r="-296" b="22039"/>
          <a:stretch/>
        </p:blipFill>
        <p:spPr>
          <a:xfrm>
            <a:off x="5161245" y="2875355"/>
            <a:ext cx="2723123" cy="1961898"/>
          </a:xfrm>
          <a:prstGeom prst="cube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672" y="1149675"/>
            <a:ext cx="2737902" cy="1972650"/>
          </a:xfrm>
          <a:prstGeom prst="cube">
            <a:avLst/>
          </a:prstGeom>
        </p:spPr>
      </p:pic>
      <p:sp>
        <p:nvSpPr>
          <p:cNvPr id="17" name="六角形 16"/>
          <p:cNvSpPr/>
          <p:nvPr/>
        </p:nvSpPr>
        <p:spPr>
          <a:xfrm>
            <a:off x="6091" y="4818901"/>
            <a:ext cx="2163789" cy="181191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経済の成長と繁栄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六角形 13"/>
          <p:cNvSpPr/>
          <p:nvPr/>
        </p:nvSpPr>
        <p:spPr>
          <a:xfrm>
            <a:off x="463995" y="3081650"/>
            <a:ext cx="2163789" cy="1811912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日本の魅力発信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0" name="六角形 19"/>
          <p:cNvSpPr/>
          <p:nvPr/>
        </p:nvSpPr>
        <p:spPr>
          <a:xfrm>
            <a:off x="4355976" y="1222536"/>
            <a:ext cx="2163789" cy="1811912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日本人の保護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17" y="1182266"/>
            <a:ext cx="2645737" cy="1940059"/>
          </a:xfrm>
          <a:prstGeom prst="cube">
            <a:avLst/>
          </a:prstGeom>
        </p:spPr>
      </p:pic>
      <p:sp>
        <p:nvSpPr>
          <p:cNvPr id="13" name="六角形 12"/>
          <p:cNvSpPr/>
          <p:nvPr/>
        </p:nvSpPr>
        <p:spPr>
          <a:xfrm>
            <a:off x="1851" y="1261557"/>
            <a:ext cx="2163789" cy="1811912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平和と安全の確保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1" name="六角形 20"/>
          <p:cNvSpPr/>
          <p:nvPr/>
        </p:nvSpPr>
        <p:spPr>
          <a:xfrm>
            <a:off x="4424435" y="4815414"/>
            <a:ext cx="2163789" cy="1811912"/>
          </a:xfrm>
          <a:prstGeom prst="hexagon">
            <a:avLst/>
          </a:prstGeom>
          <a:solidFill>
            <a:srgbClr val="FF993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国際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協力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01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48471" y="1082"/>
            <a:ext cx="8229600" cy="936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外務省での仕事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99839" y="1163036"/>
            <a:ext cx="2720489" cy="7920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入力・集計業務</a:t>
            </a:r>
            <a:endParaRPr kumimoji="1" lang="ja-JP" altLang="en-US" sz="28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2160" y="1989965"/>
            <a:ext cx="2651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●会計に係るデータ入力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●文書管理状況の入力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●給与・手当等の計算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など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2160" y="4017838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●出勤簿管理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●旅費等の支払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●出張の手配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など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29462" y="4017838"/>
            <a:ext cx="294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●資料のコピー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●ファイルの作成・管理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●マスキング作業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●宛名ラベルの印刷 など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2160" y="5733256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●出張用ファイルの作成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●資料用のデータの収集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●文書のＰＤＦ化　など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12160" y="1989964"/>
            <a:ext cx="2789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●レセプション会場の設営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●要人のエスコート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●書類の仕分け・配布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●郵便物集配 など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27944"/>
            <a:ext cx="2263646" cy="163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20874"/>
            <a:ext cx="2321744" cy="160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506612" y="3190294"/>
            <a:ext cx="2720489" cy="7920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庶務関係業務</a:t>
            </a:r>
            <a:endParaRPr kumimoji="1" lang="ja-JP" altLang="en-US" sz="28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84333" y="4941167"/>
            <a:ext cx="2720489" cy="79208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資料作成業務</a:t>
            </a:r>
            <a:endParaRPr kumimoji="1" lang="ja-JP" altLang="en-US" sz="28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012160" y="1197876"/>
            <a:ext cx="2720489" cy="7920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設営・軽作業</a:t>
            </a:r>
            <a:endParaRPr kumimoji="1" lang="ja-JP" altLang="en-US" sz="28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012160" y="3225749"/>
            <a:ext cx="2720489" cy="79208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補助業務</a:t>
            </a:r>
            <a:endParaRPr kumimoji="1" lang="ja-JP" altLang="en-US" sz="28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869160"/>
            <a:ext cx="2319932" cy="1739949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012159" y="5185936"/>
            <a:ext cx="2720489" cy="7920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その他</a:t>
            </a:r>
            <a:endParaRPr kumimoji="1" lang="ja-JP" altLang="en-US" sz="28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29462" y="6027660"/>
            <a:ext cx="32950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</a:t>
            </a:r>
            <a:r>
              <a:rPr lang="ja-JP" altLang="en-US" sz="17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適性や希望に応じて検討可能</a:t>
            </a:r>
            <a:endParaRPr kumimoji="1" lang="en-US" altLang="ja-JP" sz="17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2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ホームベース 5"/>
          <p:cNvSpPr/>
          <p:nvPr/>
        </p:nvSpPr>
        <p:spPr>
          <a:xfrm>
            <a:off x="539552" y="1196752"/>
            <a:ext cx="6048672" cy="7920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充実した研修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1995532"/>
            <a:ext cx="71048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●入省後の初任研修（ビジネス・マナーなど）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●（希望に応じ）語学研修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●ＷＯＲＤ，ＥＸＣＥＬ研修など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539552" y="3617828"/>
            <a:ext cx="6048672" cy="7920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障害者にやさしい環境整備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4421430"/>
            <a:ext cx="53030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●障害者トイレ</a:t>
            </a:r>
            <a:r>
              <a:rPr kumimoji="1" lang="ja-JP" altLang="en-US" sz="2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（１階</a:t>
            </a:r>
            <a:r>
              <a:rPr lang="ja-JP" altLang="en-US" sz="2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，他階にも</a:t>
            </a:r>
            <a:r>
              <a:rPr kumimoji="1" lang="ja-JP" altLang="en-US" sz="2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整備予定）</a:t>
            </a:r>
            <a:endParaRPr kumimoji="1" lang="en-US" altLang="ja-JP" sz="20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●段差のない入口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●手すり（整備予定）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●点字パネル（整備予定）など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2068066" cy="17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548471" y="15596"/>
            <a:ext cx="8229600" cy="936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外務省の勤務環境①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3" name="Picture 2" descr="W:\写真\外務省桜２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43634"/>
            <a:ext cx="2068066" cy="17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ホームベース 5"/>
          <p:cNvSpPr/>
          <p:nvPr/>
        </p:nvSpPr>
        <p:spPr>
          <a:xfrm>
            <a:off x="539552" y="1196752"/>
            <a:ext cx="6048672" cy="7920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様々な就労ツール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1995532"/>
            <a:ext cx="42498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●昇降機能付きデスク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●拡大読書機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●画面読み上げソフトなど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539552" y="3545820"/>
            <a:ext cx="6048672" cy="7920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万全のケア体制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4349422"/>
            <a:ext cx="53190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●メンタルヘルス・ユニット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（専門医２名の常駐）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●支援員による細やかなケア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（数名に１名の支援員を配属予定）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●休息スペースの整備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0" name="Picture 3" descr="C:\Users\a20919\Desktop\yjimageLZUPAOU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32" y="1566228"/>
            <a:ext cx="1859450" cy="16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492370" cy="149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903840" y="5651957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イメージ図（整備予定）</a:t>
            </a:r>
            <a:endParaRPr kumimoji="1" lang="ja-JP" altLang="en-US" sz="1400" b="1" dirty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548471" y="15596"/>
            <a:ext cx="8229600" cy="936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外務省の勤務環境②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4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17038\AppData\Local\Microsoft\Windows\Temporary Internet Files\Content.Outlook\5PI6NPPO\オフィスサポート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13689"/>
            <a:ext cx="4671875" cy="33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65831" y="5786680"/>
            <a:ext cx="21146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オフィス・サポート・チーム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400" b="1" dirty="0" smtClean="0"/>
              <a:t>の勤務室の</a:t>
            </a:r>
            <a:r>
              <a:rPr kumimoji="1" lang="ja-JP" altLang="en-US" sz="1400" b="1" dirty="0" smtClean="0"/>
              <a:t>イメージ図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（整備予定）</a:t>
            </a:r>
            <a:endParaRPr kumimoji="1" lang="ja-JP" altLang="en-US" sz="1400" b="1" dirty="0"/>
          </a:p>
        </p:txBody>
      </p:sp>
      <p:sp>
        <p:nvSpPr>
          <p:cNvPr id="8" name="ホームベース 7"/>
          <p:cNvSpPr/>
          <p:nvPr/>
        </p:nvSpPr>
        <p:spPr>
          <a:xfrm>
            <a:off x="467544" y="1052736"/>
            <a:ext cx="7632848" cy="79208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それぞれの適性に応じた勤務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844824"/>
            <a:ext cx="794159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●通常課室での勤務に不安を感じる方には・・・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⇒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オフィス・サポート・チームで勤務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●通常課室での勤務を希望する方には・・・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⇒</a:t>
            </a:r>
            <a:r>
              <a:rPr kumimoji="1"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通常課室で勤務</a:t>
            </a:r>
            <a:endParaRPr kumimoji="1"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●語学力を活かしたい・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伸ばしたい方には・・・</a:t>
            </a:r>
            <a:endParaRPr kumimoji="1"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⇒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語学を使う仕事に従事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⇒さらに，語学研修や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海外勤務の可能性も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548471" y="15596"/>
            <a:ext cx="8229600" cy="936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外務省の勤務環境③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4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129341" y="5373216"/>
            <a:ext cx="91614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Q.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語学に自信がありません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が、勤務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できますか？</a:t>
            </a: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．語学が得意でない方は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，</a:t>
            </a:r>
            <a:r>
              <a:rPr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外国語</a:t>
            </a:r>
            <a:r>
              <a:rPr lang="ja-JP" altLang="en-US" sz="28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</a:t>
            </a:r>
            <a:r>
              <a:rPr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必要としない業務</a:t>
            </a:r>
            <a:endParaRPr lang="en-US" altLang="ja-JP" sz="2800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を行う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こととなります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11724"/>
              </p:ext>
            </p:extLst>
          </p:nvPr>
        </p:nvGraphicFramePr>
        <p:xfrm>
          <a:off x="35496" y="1124744"/>
          <a:ext cx="9074099" cy="204565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37699"/>
                <a:gridCol w="552600"/>
                <a:gridCol w="552600"/>
                <a:gridCol w="552600"/>
                <a:gridCol w="552600"/>
                <a:gridCol w="552600"/>
                <a:gridCol w="552600"/>
                <a:gridCol w="552600"/>
                <a:gridCol w="552600"/>
                <a:gridCol w="552600"/>
                <a:gridCol w="552600"/>
                <a:gridCol w="552600"/>
                <a:gridCol w="552600"/>
                <a:gridCol w="552600"/>
                <a:gridCol w="552600"/>
              </a:tblGrid>
              <a:tr h="70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新規採用</a:t>
                      </a:r>
                      <a:endParaRPr kumimoji="1" lang="en-US" altLang="ja-JP" sz="1600" dirty="0" smtClean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予定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11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12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2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4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5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6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7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8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9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10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11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12</a:t>
                      </a:r>
                      <a:r>
                        <a:rPr kumimoji="1" lang="ja-JP" altLang="en-US" sz="1600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月</a:t>
                      </a:r>
                      <a:endParaRPr kumimoji="1" lang="ja-JP" altLang="en-US" sz="1600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11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常勤</a:t>
                      </a:r>
                      <a:endParaRPr kumimoji="1" lang="en-US" altLang="ja-JP" sz="1600" b="1" dirty="0" smtClean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11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非常勤</a:t>
                      </a:r>
                      <a:endParaRPr kumimoji="1" lang="ja-JP" altLang="en-US" sz="1600" b="1" dirty="0"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758880" y="6382687"/>
            <a:ext cx="2133600" cy="365125"/>
          </a:xfrm>
        </p:spPr>
        <p:txBody>
          <a:bodyPr/>
          <a:lstStyle/>
          <a:p>
            <a:fld id="{C519967A-85BF-4965-A094-3E6F7E9904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ストライプ矢印 13"/>
          <p:cNvSpPr/>
          <p:nvPr/>
        </p:nvSpPr>
        <p:spPr>
          <a:xfrm>
            <a:off x="2627784" y="1982635"/>
            <a:ext cx="1477692" cy="539689"/>
          </a:xfrm>
          <a:prstGeom prst="striped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4014782" y="1698171"/>
            <a:ext cx="1061274" cy="510409"/>
          </a:xfrm>
          <a:prstGeom prst="wedgeRectCallout">
            <a:avLst>
              <a:gd name="adj1" fmla="val -47381"/>
              <a:gd name="adj2" fmla="val 6882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月末：</a:t>
            </a:r>
            <a:endParaRPr kumimoji="1" lang="en-US" altLang="ja-JP" sz="1600" dirty="0" smtClean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約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名</a:t>
            </a:r>
            <a:endParaRPr kumimoji="1" lang="ja-JP" altLang="en-US" sz="16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0" name="ストライプ矢印 29"/>
          <p:cNvSpPr/>
          <p:nvPr/>
        </p:nvSpPr>
        <p:spPr>
          <a:xfrm>
            <a:off x="4457414" y="2450316"/>
            <a:ext cx="1122698" cy="539689"/>
          </a:xfrm>
          <a:prstGeom prst="striped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4825955" y="2980474"/>
            <a:ext cx="1135365" cy="471544"/>
          </a:xfrm>
          <a:prstGeom prst="wedgeRectCallout">
            <a:avLst>
              <a:gd name="adj1" fmla="val 3142"/>
              <a:gd name="adj2" fmla="val -8293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調整中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endParaRPr kumimoji="1" lang="en-US" altLang="ja-JP" sz="1600" dirty="0" smtClean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約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30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名</a:t>
            </a:r>
            <a:endParaRPr kumimoji="1" lang="ja-JP" altLang="en-US" sz="16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4" name="ストライプ矢印 33"/>
          <p:cNvSpPr/>
          <p:nvPr/>
        </p:nvSpPr>
        <p:spPr>
          <a:xfrm>
            <a:off x="6156176" y="2486691"/>
            <a:ext cx="1122698" cy="539689"/>
          </a:xfrm>
          <a:prstGeom prst="strip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5" name="四角形吹き出し 34"/>
          <p:cNvSpPr/>
          <p:nvPr/>
        </p:nvSpPr>
        <p:spPr>
          <a:xfrm>
            <a:off x="6566814" y="2980474"/>
            <a:ext cx="1122697" cy="471544"/>
          </a:xfrm>
          <a:prstGeom prst="wedgeRectCallout">
            <a:avLst>
              <a:gd name="adj1" fmla="val 6510"/>
              <a:gd name="adj2" fmla="val -78721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調整中：</a:t>
            </a:r>
            <a:endParaRPr kumimoji="1" lang="en-US" altLang="ja-JP" sz="1600" dirty="0" smtClean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約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30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名</a:t>
            </a:r>
            <a:endParaRPr kumimoji="1" lang="ja-JP" altLang="en-US" sz="16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6" name="ストライプ矢印 35"/>
          <p:cNvSpPr/>
          <p:nvPr/>
        </p:nvSpPr>
        <p:spPr>
          <a:xfrm>
            <a:off x="7884368" y="2486691"/>
            <a:ext cx="1122698" cy="539689"/>
          </a:xfrm>
          <a:prstGeom prst="striped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8" name="ストライプ矢印 37"/>
          <p:cNvSpPr/>
          <p:nvPr/>
        </p:nvSpPr>
        <p:spPr>
          <a:xfrm>
            <a:off x="6766716" y="1982635"/>
            <a:ext cx="1477692" cy="539689"/>
          </a:xfrm>
          <a:prstGeom prst="stripedRightArrow">
            <a:avLst/>
          </a:prstGeom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9" name="四角形吹き出し 38"/>
          <p:cNvSpPr/>
          <p:nvPr/>
        </p:nvSpPr>
        <p:spPr>
          <a:xfrm>
            <a:off x="6391279" y="1683657"/>
            <a:ext cx="1224136" cy="524923"/>
          </a:xfrm>
          <a:prstGeom prst="wedgeRectCallout">
            <a:avLst>
              <a:gd name="adj1" fmla="val 69383"/>
              <a:gd name="adj2" fmla="val 3720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調整中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endParaRPr kumimoji="1" lang="en-US" altLang="ja-JP" sz="1600" dirty="0" smtClean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約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30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名</a:t>
            </a:r>
            <a:endParaRPr kumimoji="1" lang="ja-JP" altLang="en-US" sz="16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69573" y="3284984"/>
            <a:ext cx="464644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採用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Q&amp;A 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7504" y="3988221"/>
            <a:ext cx="91005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Q.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勤務地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はどこになりますか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？外国勤務ある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のですか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？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．</a:t>
            </a:r>
            <a:r>
              <a:rPr lang="ja-JP" altLang="en-US" sz="28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基本的に東京勤務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となります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適性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希望に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応じて</a:t>
            </a:r>
            <a:endParaRPr lang="en-US" altLang="ja-JP" sz="28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在外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公館での</a:t>
            </a:r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勤務も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検討します。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28184" y="3527139"/>
            <a:ext cx="2917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※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予定は変更の可能性があります。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7884369" y="2989788"/>
            <a:ext cx="1122697" cy="471544"/>
          </a:xfrm>
          <a:prstGeom prst="wedgeRectCallout">
            <a:avLst>
              <a:gd name="adj1" fmla="val 32366"/>
              <a:gd name="adj2" fmla="val -8487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調整中：</a:t>
            </a:r>
            <a:endParaRPr kumimoji="1" lang="en-US" altLang="ja-JP" sz="1600" dirty="0" smtClean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約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30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名</a:t>
            </a:r>
            <a:endParaRPr kumimoji="1" lang="ja-JP" altLang="en-US" sz="16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548471" y="15596"/>
            <a:ext cx="8229600" cy="936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採用スケジュール・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Q&amp;A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5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5790</TotalTime>
  <Words>530</Words>
  <Application>Microsoft Office PowerPoint</Application>
  <PresentationFormat>画面に合わせる (4:3)</PresentationFormat>
  <Paragraphs>118</Paragraphs>
  <Slides>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1_Office テーマ</vt:lpstr>
      <vt:lpstr>未来へ、世界へ。</vt:lpstr>
      <vt:lpstr>外務省の任務</vt:lpstr>
      <vt:lpstr>外務省での仕事</vt:lpstr>
      <vt:lpstr>外務省の勤務環境①</vt:lpstr>
      <vt:lpstr>外務省の勤務環境②</vt:lpstr>
      <vt:lpstr>外務省の勤務環境③</vt:lpstr>
      <vt:lpstr>採用スケジュール・Q&amp;A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外務省職員（高卒程度）</dc:title>
  <dc:creator>情報通信課</dc:creator>
  <cp:lastModifiedBy>情報通信課</cp:lastModifiedBy>
  <cp:revision>459</cp:revision>
  <cp:lastPrinted>2018-11-28T05:07:22Z</cp:lastPrinted>
  <dcterms:created xsi:type="dcterms:W3CDTF">2012-06-01T07:05:24Z</dcterms:created>
  <dcterms:modified xsi:type="dcterms:W3CDTF">2018-11-28T05:08:02Z</dcterms:modified>
</cp:coreProperties>
</file>