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611" r:id="rId1"/>
    <p:sldMasterId id="2147485624" r:id="rId2"/>
  </p:sldMasterIdLst>
  <p:notesMasterIdLst>
    <p:notesMasterId r:id="rId9"/>
  </p:notesMasterIdLst>
  <p:handoutMasterIdLst>
    <p:handoutMasterId r:id="rId10"/>
  </p:handoutMasterIdLst>
  <p:sldIdLst>
    <p:sldId id="730" r:id="rId3"/>
    <p:sldId id="705" r:id="rId4"/>
    <p:sldId id="753" r:id="rId5"/>
    <p:sldId id="755" r:id="rId6"/>
    <p:sldId id="759" r:id="rId7"/>
    <p:sldId id="758" r:id="rId8"/>
  </p:sldIdLst>
  <p:sldSz cx="9144000" cy="6858000" type="screen4x3"/>
  <p:notesSz cx="6807200" cy="993933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9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A82"/>
    <a:srgbClr val="F9FDD1"/>
    <a:srgbClr val="ECF1F8"/>
    <a:srgbClr val="FF0000"/>
    <a:srgbClr val="FFFF00"/>
    <a:srgbClr val="FF0066"/>
    <a:srgbClr val="FFFFFF"/>
    <a:srgbClr val="E46C0A"/>
    <a:srgbClr val="00B0F0"/>
    <a:srgbClr val="EBF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38" autoAdjust="0"/>
    <p:restoredTop sz="94333" autoAdjust="0"/>
  </p:normalViewPr>
  <p:slideViewPr>
    <p:cSldViewPr>
      <p:cViewPr varScale="1">
        <p:scale>
          <a:sx n="69" d="100"/>
          <a:sy n="69" d="100"/>
        </p:scale>
        <p:origin x="132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6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-1032" y="-336"/>
      </p:cViewPr>
      <p:guideLst>
        <p:guide orient="horz" pos="3129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50765" cy="49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3" tIns="46097" rIns="92193" bIns="4609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Osaka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5348" y="1"/>
            <a:ext cx="2950765" cy="49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3" tIns="46097" rIns="92193" bIns="4609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Osaka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0982"/>
            <a:ext cx="2950765" cy="49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3" tIns="46097" rIns="92193" bIns="4609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Osaka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5348" y="9440982"/>
            <a:ext cx="2950765" cy="49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3" tIns="46097" rIns="92193" bIns="4609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anose="02020603050405020304" pitchFamily="18" charset="0"/>
                <a:ea typeface="Osaka"/>
                <a:cs typeface="Osaka"/>
              </a:defRPr>
            </a:lvl1pPr>
          </a:lstStyle>
          <a:p>
            <a:fld id="{0700972A-240D-4880-B35D-2D0D690A3888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50765" cy="49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3" tIns="46097" rIns="92193" bIns="4609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Osaka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5348" y="1"/>
            <a:ext cx="2950765" cy="49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3" tIns="46097" rIns="92193" bIns="4609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Osaka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72050" cy="3729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525" y="4719332"/>
            <a:ext cx="5448151" cy="4475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3" tIns="46097" rIns="92193" bIns="460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982"/>
            <a:ext cx="2950765" cy="49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3" tIns="46097" rIns="92193" bIns="4609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Osaka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5348" y="9440982"/>
            <a:ext cx="2950765" cy="49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3" tIns="46097" rIns="92193" bIns="4609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anose="02020603050405020304" pitchFamily="18" charset="0"/>
                <a:ea typeface="Osaka"/>
                <a:cs typeface="Osaka"/>
              </a:defRPr>
            </a:lvl1pPr>
          </a:lstStyle>
          <a:p>
            <a:fld id="{516DC2E2-3617-411D-84DE-47A9736B11CB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latin typeface="Times" panose="02020603050405020304" pitchFamily="18" charset="0"/>
            </a:endParaRPr>
          </a:p>
        </p:txBody>
      </p:sp>
      <p:sp>
        <p:nvSpPr>
          <p:cNvPr id="31748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ＭＳ Ｐ明朝" panose="02020600040205080304" pitchFamily="18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ＭＳ Ｐ明朝" panose="02020600040205080304" pitchFamily="18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ＭＳ Ｐ明朝" panose="02020600040205080304" pitchFamily="18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ＭＳ Ｐ明朝" panose="02020600040205080304" pitchFamily="18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ＭＳ Ｐ明朝" panose="02020600040205080304" pitchFamily="1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ＭＳ Ｐ明朝" panose="02020600040205080304" pitchFamily="1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ＭＳ Ｐ明朝" panose="02020600040205080304" pitchFamily="1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ＭＳ Ｐ明朝" panose="02020600040205080304" pitchFamily="1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330E5165-E5EC-47A1-9B68-E4EB3BD3CE35}" type="slidenum">
              <a:rPr lang="ja-JP" altLang="en-US">
                <a:solidFill>
                  <a:srgbClr val="000000"/>
                </a:solidFill>
                <a:ea typeface="Osaka"/>
              </a:rPr>
              <a:pPr eaLnBrk="1" hangingPunct="1">
                <a:spcBef>
                  <a:spcPct val="0"/>
                </a:spcBef>
              </a:pPr>
              <a:t>1</a:t>
            </a:fld>
            <a:endParaRPr lang="ja-JP" altLang="en-US">
              <a:solidFill>
                <a:srgbClr val="000000"/>
              </a:solidFill>
              <a:ea typeface="Osaka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dirty="0" smtClean="0">
              <a:latin typeface="Times" panose="02020603050405020304" pitchFamily="18" charset="0"/>
            </a:endParaRPr>
          </a:p>
        </p:txBody>
      </p:sp>
      <p:sp>
        <p:nvSpPr>
          <p:cNvPr id="33796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ＭＳ Ｐ明朝" panose="02020600040205080304" pitchFamily="18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ＭＳ Ｐ明朝" panose="02020600040205080304" pitchFamily="18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ＭＳ Ｐ明朝" panose="02020600040205080304" pitchFamily="18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ＭＳ Ｐ明朝" panose="02020600040205080304" pitchFamily="18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ＭＳ Ｐ明朝" panose="02020600040205080304" pitchFamily="1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ＭＳ Ｐ明朝" panose="02020600040205080304" pitchFamily="1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ＭＳ Ｐ明朝" panose="02020600040205080304" pitchFamily="1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ＭＳ Ｐ明朝" panose="02020600040205080304" pitchFamily="1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5EF5E39F-18E0-4A12-AF4B-133F24D3D91E}" type="slidenum">
              <a:rPr lang="en-US" altLang="ja-JP">
                <a:ea typeface="Osaka"/>
              </a:rPr>
              <a:pPr eaLnBrk="1" hangingPunct="1">
                <a:spcBef>
                  <a:spcPct val="0"/>
                </a:spcBef>
              </a:pPr>
              <a:t>2</a:t>
            </a:fld>
            <a:endParaRPr lang="en-US" altLang="ja-JP">
              <a:ea typeface="Osaka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 dirty="0" smtClean="0">
              <a:latin typeface="Times" panose="02020603050405020304" pitchFamily="18" charset="0"/>
            </a:endParaRPr>
          </a:p>
        </p:txBody>
      </p:sp>
      <p:sp>
        <p:nvSpPr>
          <p:cNvPr id="35844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ＭＳ Ｐ明朝" panose="02020600040205080304" pitchFamily="18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ＭＳ Ｐ明朝" panose="02020600040205080304" pitchFamily="18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ＭＳ Ｐ明朝" panose="02020600040205080304" pitchFamily="18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ＭＳ Ｐ明朝" panose="02020600040205080304" pitchFamily="18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ＭＳ Ｐ明朝" panose="02020600040205080304" pitchFamily="1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ＭＳ Ｐ明朝" panose="02020600040205080304" pitchFamily="1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ＭＳ Ｐ明朝" panose="02020600040205080304" pitchFamily="1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ＭＳ Ｐ明朝" panose="02020600040205080304" pitchFamily="1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3CAE1AF-5DD9-4E01-B5B9-254012587340}" type="slidenum">
              <a:rPr lang="en-US" altLang="ja-JP">
                <a:ea typeface="Osaka"/>
              </a:rPr>
              <a:pPr eaLnBrk="1" hangingPunct="1">
                <a:spcBef>
                  <a:spcPct val="0"/>
                </a:spcBef>
              </a:pPr>
              <a:t>3</a:t>
            </a:fld>
            <a:endParaRPr lang="en-US" altLang="ja-JP">
              <a:ea typeface="Osaka"/>
            </a:endParaRPr>
          </a:p>
        </p:txBody>
      </p:sp>
    </p:spTree>
    <p:extLst>
      <p:ext uri="{BB962C8B-B14F-4D97-AF65-F5344CB8AC3E}">
        <p14:creationId xmlns:p14="http://schemas.microsoft.com/office/powerpoint/2010/main" val="4224859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dirty="0" smtClean="0">
              <a:latin typeface="Times" panose="02020603050405020304" pitchFamily="18" charset="0"/>
            </a:endParaRPr>
          </a:p>
        </p:txBody>
      </p:sp>
      <p:sp>
        <p:nvSpPr>
          <p:cNvPr id="3686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ＭＳ Ｐ明朝" panose="02020600040205080304" pitchFamily="18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ＭＳ Ｐ明朝" panose="02020600040205080304" pitchFamily="18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ＭＳ Ｐ明朝" panose="02020600040205080304" pitchFamily="18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ＭＳ Ｐ明朝" panose="02020600040205080304" pitchFamily="18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ＭＳ Ｐ明朝" panose="02020600040205080304" pitchFamily="1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ＭＳ Ｐ明朝" panose="02020600040205080304" pitchFamily="1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ＭＳ Ｐ明朝" panose="02020600040205080304" pitchFamily="1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ＭＳ Ｐ明朝" panose="02020600040205080304" pitchFamily="1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FF2EA3-7FF4-46E0-82FF-5B767B36F3D9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Osaka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Osaka"/>
            </a:endParaRPr>
          </a:p>
        </p:txBody>
      </p:sp>
    </p:spTree>
    <p:extLst>
      <p:ext uri="{BB962C8B-B14F-4D97-AF65-F5344CB8AC3E}">
        <p14:creationId xmlns:p14="http://schemas.microsoft.com/office/powerpoint/2010/main" val="2728497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dirty="0" smtClean="0">
              <a:latin typeface="Times" panose="02020603050405020304" pitchFamily="18" charset="0"/>
            </a:endParaRPr>
          </a:p>
        </p:txBody>
      </p:sp>
      <p:sp>
        <p:nvSpPr>
          <p:cNvPr id="40964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ＭＳ Ｐ明朝" panose="02020600040205080304" pitchFamily="18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ＭＳ Ｐ明朝" panose="02020600040205080304" pitchFamily="18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ＭＳ Ｐ明朝" panose="02020600040205080304" pitchFamily="18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ＭＳ Ｐ明朝" panose="02020600040205080304" pitchFamily="18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ＭＳ Ｐ明朝" panose="02020600040205080304" pitchFamily="1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ＭＳ Ｐ明朝" panose="02020600040205080304" pitchFamily="1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ＭＳ Ｐ明朝" panose="02020600040205080304" pitchFamily="1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ＭＳ Ｐ明朝" panose="02020600040205080304" pitchFamily="1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E2A538F1-7DE9-44B8-A89C-A2471E27B07D}" type="slidenum">
              <a:rPr lang="en-US" altLang="ja-JP">
                <a:ea typeface="Osaka"/>
              </a:rPr>
              <a:pPr eaLnBrk="1" hangingPunct="1">
                <a:spcBef>
                  <a:spcPct val="0"/>
                </a:spcBef>
              </a:pPr>
              <a:t>6</a:t>
            </a:fld>
            <a:endParaRPr lang="en-US" altLang="ja-JP">
              <a:ea typeface="Osaka"/>
            </a:endParaRPr>
          </a:p>
        </p:txBody>
      </p:sp>
    </p:spTree>
    <p:extLst>
      <p:ext uri="{BB962C8B-B14F-4D97-AF65-F5344CB8AC3E}">
        <p14:creationId xmlns:p14="http://schemas.microsoft.com/office/powerpoint/2010/main" val="3006649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86F3DE-4FEE-4AF7-BB34-B7471EC18D2E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81025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E5405A-63B9-4839-A4A8-F79B443C9B8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8698816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5E87EA-74AE-4CF8-B4B8-ECFF484ADA1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863981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タイトルと、図表または組織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7800" y="203200"/>
            <a:ext cx="777240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SmartArt プレースホルダ 2"/>
          <p:cNvSpPr>
            <a:spLocks noGrp="1"/>
          </p:cNvSpPr>
          <p:nvPr>
            <p:ph type="dgm" idx="1"/>
          </p:nvPr>
        </p:nvSpPr>
        <p:spPr>
          <a:xfrm>
            <a:off x="177800" y="1574801"/>
            <a:ext cx="7772400" cy="4486275"/>
          </a:xfrm>
        </p:spPr>
        <p:txBody>
          <a:bodyPr rtlCol="0">
            <a:normAutofit/>
          </a:bodyPr>
          <a:lstStyle/>
          <a:p>
            <a:pPr lvl="0"/>
            <a:endParaRPr lang="ja-JP" altLang="en-US" noProof="0" smtClean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828621-6571-4143-88BB-1A17A7248DDD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167760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FED0C5EF-1405-4AE7-AA27-C45D53E62DD0}" type="datetime1">
              <a:rPr lang="ja-JP" altLang="en-US"/>
              <a:pPr>
                <a:defRPr/>
              </a:pPr>
              <a:t>2018/11/20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8CC6FDDC-FDB9-47D8-8DB2-4B685F37FEEA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31559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D242D46F-5550-4BCE-9FEE-BD1147AB7614}" type="datetime1">
              <a:rPr lang="ja-JP" altLang="en-US"/>
              <a:pPr>
                <a:defRPr/>
              </a:pPr>
              <a:t>2018/11/20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120387D9-72DB-421C-9185-FF08D2B0E665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755831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2590C1B3-AE18-4759-B88D-73AAEDE1F3D6}" type="datetime1">
              <a:rPr lang="ja-JP" altLang="en-US"/>
              <a:pPr>
                <a:defRPr/>
              </a:pPr>
              <a:t>2018/11/20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4F94B715-B9DB-4DCF-85A7-4776775B977D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935416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52BDDE67-012D-429D-A38B-A9759BE225E0}" type="datetime1">
              <a:rPr lang="ja-JP" altLang="en-US"/>
              <a:pPr>
                <a:defRPr/>
              </a:pPr>
              <a:t>2018/11/20</a:t>
            </a:fld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B5E814F1-6147-42F5-944F-FCE275E24BF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091895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70B35EF8-9653-4D71-AD41-A4D8247B0367}" type="datetime1">
              <a:rPr lang="ja-JP" altLang="en-US"/>
              <a:pPr>
                <a:defRPr/>
              </a:pPr>
              <a:t>2018/11/20</a:t>
            </a:fld>
            <a:endParaRPr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E534D870-73C2-4FCF-BEA1-F372867BBABD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224291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3B1C5601-3C68-45ED-91EB-A2035BDC44E6}" type="datetime1">
              <a:rPr lang="ja-JP" altLang="en-US"/>
              <a:pPr>
                <a:defRPr/>
              </a:pPr>
              <a:t>2018/11/20</a:t>
            </a:fld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E01178E7-A525-4A29-BD9E-4E21F394CCF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85695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4F8DCDCF-F6A4-4CBF-9FFE-915B6D688C7F}" type="datetime1">
              <a:rPr lang="ja-JP" altLang="en-US"/>
              <a:pPr>
                <a:defRPr/>
              </a:pPr>
              <a:t>2018/11/20</a:t>
            </a:fld>
            <a:endParaRPr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0F03D724-4474-45FE-A53B-30DC13CB7BA8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58040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51D516-CF58-48C3-83DE-A1CC37B3FEA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60331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8E1F4051-CFFF-433A-B891-148088CE92CB}" type="datetime1">
              <a:rPr lang="ja-JP" altLang="en-US"/>
              <a:pPr>
                <a:defRPr/>
              </a:pPr>
              <a:t>2018/11/20</a:t>
            </a:fld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FBABDF9E-A600-4E73-B91E-22871D4E0CD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71390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0A14969C-DDC7-44DB-A4FD-140BD0263DD6}" type="datetime1">
              <a:rPr lang="ja-JP" altLang="en-US"/>
              <a:pPr>
                <a:defRPr/>
              </a:pPr>
              <a:t>2018/11/20</a:t>
            </a:fld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6456BD61-A208-417E-BEF0-61D647E6C25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90477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0E7202D7-DADA-4214-B050-B64F6629644F}" type="datetime1">
              <a:rPr lang="ja-JP" altLang="en-US"/>
              <a:pPr>
                <a:defRPr/>
              </a:pPr>
              <a:t>2018/11/20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53796A1C-A754-427F-8498-7BC3F222EF6C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651104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68FD96BA-3EB9-4242-B682-DDD6D24A28C3}" type="datetime1">
              <a:rPr lang="ja-JP" altLang="en-US"/>
              <a:pPr>
                <a:defRPr/>
              </a:pPr>
              <a:t>2018/11/20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BF5219BF-7E3A-4432-81E3-4DF9FE8F718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75075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96FAD3-E2C2-46DC-89EA-10A3F9E2177E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58936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97CEC6-5481-4998-A539-EAF44D80F236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39865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A08434-BC79-4AD1-9614-4F37BDB38AAF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39244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92839A-CE83-4814-B57A-611DBCDB4A5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52692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D160DC-0AED-4D7F-A2DA-07E9AFB81CC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45191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AD542D-40D6-4F1C-B716-06E5A42F1C33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1948451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405255-25B9-41EF-9CA2-769BFD65C6EF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39798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1027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55B71458-54D6-439E-8988-B29CB54D8E83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93" r:id="rId1"/>
    <p:sldLayoutId id="2147486294" r:id="rId2"/>
    <p:sldLayoutId id="2147486295" r:id="rId3"/>
    <p:sldLayoutId id="2147486296" r:id="rId4"/>
    <p:sldLayoutId id="2147486297" r:id="rId5"/>
    <p:sldLayoutId id="2147486298" r:id="rId6"/>
    <p:sldLayoutId id="2147486299" r:id="rId7"/>
    <p:sldLayoutId id="2147486300" r:id="rId8"/>
    <p:sldLayoutId id="2147486301" r:id="rId9"/>
    <p:sldLayoutId id="2147486302" r:id="rId10"/>
    <p:sldLayoutId id="2147486303" r:id="rId11"/>
    <p:sldLayoutId id="2147486304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2051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defRPr>
            </a:lvl1pPr>
          </a:lstStyle>
          <a:p>
            <a:pPr>
              <a:defRPr/>
            </a:pPr>
            <a:fld id="{FC0F6AAF-AE8E-4AF5-AB76-6A4D911EE988}" type="datetime1">
              <a:rPr lang="ja-JP" altLang="en-US"/>
              <a:pPr>
                <a:defRPr/>
              </a:pPr>
              <a:t>2018/11/20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76E61E62-879F-467C-BD50-CE38D0008D97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05" r:id="rId1"/>
    <p:sldLayoutId id="2147486306" r:id="rId2"/>
    <p:sldLayoutId id="2147486307" r:id="rId3"/>
    <p:sldLayoutId id="2147486308" r:id="rId4"/>
    <p:sldLayoutId id="2147486309" r:id="rId5"/>
    <p:sldLayoutId id="2147486310" r:id="rId6"/>
    <p:sldLayoutId id="2147486311" r:id="rId7"/>
    <p:sldLayoutId id="2147486312" r:id="rId8"/>
    <p:sldLayoutId id="2147486313" r:id="rId9"/>
    <p:sldLayoutId id="2147486314" r:id="rId10"/>
    <p:sldLayoutId id="214748631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emf"/><Relationship Id="rId4" Type="http://schemas.openxmlformats.org/officeDocument/2006/relationships/image" Target="../media/image5.png"/><Relationship Id="rId9" Type="http://schemas.openxmlformats.org/officeDocument/2006/relationships/image" Target="../media/image1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2" descr="E:\■マニュアル類\■個人的フォルダ\写真、その他雑件\⑤官房総務課\993453_549511115134348_212760211_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7713"/>
            <a:ext cx="9144000" cy="35702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048" y="121123"/>
            <a:ext cx="1205880" cy="52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テキスト ボックス 1"/>
          <p:cNvSpPr txBox="1">
            <a:spLocks noChangeArrowheads="1"/>
          </p:cNvSpPr>
          <p:nvPr/>
        </p:nvSpPr>
        <p:spPr bwMode="auto">
          <a:xfrm>
            <a:off x="-1285" y="160764"/>
            <a:ext cx="91440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/>
            <a:r>
              <a:rPr lang="ja-JP" altLang="en-US" sz="6600" b="1" dirty="0" smtClean="0">
                <a:solidFill>
                  <a:prstClr val="white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環 境 省</a:t>
            </a:r>
            <a:endParaRPr lang="ja-JP" altLang="en-US" sz="28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42" name="スライド番号プレースホルダー 6"/>
          <p:cNvSpPr txBox="1">
            <a:spLocks/>
          </p:cNvSpPr>
          <p:nvPr/>
        </p:nvSpPr>
        <p:spPr bwMode="auto">
          <a:xfrm>
            <a:off x="6804248" y="630932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F35C020-A30B-46D0-8042-6D35C1FFFAD6}" type="slidenum">
              <a:rPr lang="ja-JP" altLang="en-US" sz="1200">
                <a:solidFill>
                  <a:srgbClr val="898989"/>
                </a:solidFill>
                <a:latin typeface="Tahoma" panose="020B060403050404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ja-JP" altLang="en-US" sz="1200">
              <a:solidFill>
                <a:srgbClr val="898989"/>
              </a:solidFill>
              <a:latin typeface="Tahoma" panose="020B0604030504040204" pitchFamily="34" charset="0"/>
            </a:endParaRPr>
          </a:p>
        </p:txBody>
      </p:sp>
      <p:pic>
        <p:nvPicPr>
          <p:cNvPr id="14343" name="図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870430"/>
            <a:ext cx="1584176" cy="1214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0" y="1329575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1600" b="1" dirty="0">
                <a:solidFill>
                  <a:prstClr val="white"/>
                </a:solidFill>
                <a:effectLst>
                  <a:glow rad="139700">
                    <a:srgbClr val="9BBB59">
                      <a:lumMod val="50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Ministry of the </a:t>
            </a:r>
            <a:r>
              <a:rPr lang="en-US" altLang="ja-JP" sz="1600" b="1" dirty="0" smtClean="0">
                <a:solidFill>
                  <a:prstClr val="white"/>
                </a:solidFill>
                <a:effectLst>
                  <a:glow rad="139700">
                    <a:srgbClr val="9BBB59">
                      <a:lumMod val="50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Environment </a:t>
            </a:r>
            <a:endParaRPr lang="ja-JP" altLang="en-US" sz="700" dirty="0"/>
          </a:p>
        </p:txBody>
      </p:sp>
      <p:sp>
        <p:nvSpPr>
          <p:cNvPr id="11" name="タイトル 1"/>
          <p:cNvSpPr txBox="1">
            <a:spLocks/>
          </p:cNvSpPr>
          <p:nvPr/>
        </p:nvSpPr>
        <p:spPr bwMode="auto">
          <a:xfrm>
            <a:off x="70723" y="6060096"/>
            <a:ext cx="6805533" cy="111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270000" dir="6660000" sx="25000" sy="25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ja-JP" altLang="en-US" sz="1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環境省大臣官房秘書課任用第一係</a:t>
            </a:r>
            <a:endParaRPr lang="en-US" altLang="ja-JP" sz="12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14053" y="3618495"/>
            <a:ext cx="1884306" cy="1650207"/>
          </a:xfrm>
          <a:prstGeom prst="rect">
            <a:avLst/>
          </a:prstGeom>
          <a:noFill/>
          <a:ln w="9525">
            <a:solidFill>
              <a:schemeClr val="bg2">
                <a:lumMod val="40000"/>
                <a:lumOff val="6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右矢印 3"/>
          <p:cNvSpPr/>
          <p:nvPr/>
        </p:nvSpPr>
        <p:spPr>
          <a:xfrm>
            <a:off x="173746" y="2837318"/>
            <a:ext cx="8876963" cy="895350"/>
          </a:xfrm>
          <a:prstGeom prst="rightArrow">
            <a:avLst>
              <a:gd name="adj1" fmla="val 55754"/>
              <a:gd name="adj2" fmla="val 14349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88" name="コンテンツ プレースホルダ 2"/>
          <p:cNvSpPr txBox="1">
            <a:spLocks/>
          </p:cNvSpPr>
          <p:nvPr/>
        </p:nvSpPr>
        <p:spPr bwMode="auto">
          <a:xfrm>
            <a:off x="-7241" y="2702017"/>
            <a:ext cx="2560638" cy="593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ja-JP" sz="18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1950’s</a:t>
            </a:r>
            <a:r>
              <a:rPr lang="ja-JP" altLang="en-US" sz="18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lang="en-US" altLang="ja-JP" sz="18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1960’s</a:t>
            </a:r>
          </a:p>
        </p:txBody>
      </p:sp>
      <p:sp>
        <p:nvSpPr>
          <p:cNvPr id="16389" name="コンテンツ プレースホルダ 2"/>
          <p:cNvSpPr txBox="1">
            <a:spLocks/>
          </p:cNvSpPr>
          <p:nvPr/>
        </p:nvSpPr>
        <p:spPr bwMode="auto">
          <a:xfrm>
            <a:off x="2014624" y="2694727"/>
            <a:ext cx="13382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ja-JP" sz="20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1971</a:t>
            </a:r>
          </a:p>
        </p:txBody>
      </p:sp>
      <p:sp>
        <p:nvSpPr>
          <p:cNvPr id="16390" name="コンテンツ プレースホルダ 2"/>
          <p:cNvSpPr txBox="1">
            <a:spLocks/>
          </p:cNvSpPr>
          <p:nvPr/>
        </p:nvSpPr>
        <p:spPr bwMode="auto">
          <a:xfrm>
            <a:off x="3706900" y="2656990"/>
            <a:ext cx="19637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ja-JP" sz="20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1990’s</a:t>
            </a:r>
            <a:r>
              <a:rPr lang="ja-JP" altLang="en-US" sz="20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endParaRPr lang="en-US" altLang="ja-JP" sz="2000" b="1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639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9" y="3648908"/>
            <a:ext cx="1718859" cy="167322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312" y="3647781"/>
            <a:ext cx="1295060" cy="1657731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93" name="コンテンツ プレースホルダ 2"/>
          <p:cNvSpPr txBox="1">
            <a:spLocks/>
          </p:cNvSpPr>
          <p:nvPr/>
        </p:nvSpPr>
        <p:spPr bwMode="auto">
          <a:xfrm>
            <a:off x="5647725" y="2654675"/>
            <a:ext cx="1697038" cy="621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ja-JP" sz="20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2001</a:t>
            </a:r>
          </a:p>
        </p:txBody>
      </p:sp>
      <p:sp>
        <p:nvSpPr>
          <p:cNvPr id="16394" name="コンテンツ プレースホルダ 2"/>
          <p:cNvSpPr txBox="1">
            <a:spLocks/>
          </p:cNvSpPr>
          <p:nvPr/>
        </p:nvSpPr>
        <p:spPr bwMode="auto">
          <a:xfrm>
            <a:off x="6943073" y="2675182"/>
            <a:ext cx="23987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ja-JP" sz="2000" b="1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2011</a:t>
            </a:r>
            <a:r>
              <a:rPr lang="ja-JP" altLang="en-US" sz="2000" b="1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endParaRPr lang="en-US" altLang="ja-JP" sz="2000" b="1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テキスト ボックス 3"/>
          <p:cNvSpPr txBox="1">
            <a:spLocks noChangeArrowheads="1"/>
          </p:cNvSpPr>
          <p:nvPr/>
        </p:nvSpPr>
        <p:spPr bwMode="auto">
          <a:xfrm>
            <a:off x="-19050" y="992188"/>
            <a:ext cx="9144000" cy="172402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ja-JP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4000" b="1" cap="all">
                <a:ln w="9000" cmpd="sng">
                  <a:noFill/>
                  <a:prstDash val="solid"/>
                </a:ln>
                <a:solidFill>
                  <a:srgbClr val="00CC00"/>
                </a:solidFill>
                <a:effectLst>
                  <a:reflection blurRad="12700" stA="28000" endPos="45000" dist="1000" dir="5400000" sy="-100000" algn="bl" rotWithShape="0"/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marL="457200" indent="-457200" algn="l">
              <a:spcAft>
                <a:spcPts val="1200"/>
              </a:spcAft>
              <a:buFont typeface="Wingdings" panose="05000000000000000000" pitchFamily="2" charset="2"/>
              <a:buChar char="u"/>
              <a:defRPr/>
            </a:pPr>
            <a:r>
              <a:rPr lang="ja-JP" altLang="en-US" sz="2400" b="0" cap="none" dirty="0" smtClean="0">
                <a:ln>
                  <a:noFill/>
                </a:ln>
                <a:solidFill>
                  <a:srgbClr val="00206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環境省は、公害、廃棄物問題、地球環境問題など、その時代時代が抱える困難な課題に</a:t>
            </a:r>
            <a:r>
              <a:rPr lang="ja-JP" altLang="en-US" sz="2400" u="sng" cap="none" dirty="0" smtClean="0">
                <a:ln>
                  <a:noFill/>
                </a:ln>
                <a:solidFill>
                  <a:srgbClr val="FF0066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真正面から立ち向かってきた</a:t>
            </a:r>
            <a:r>
              <a:rPr lang="ja-JP" altLang="en-US" sz="2400" b="0" cap="none" dirty="0" smtClean="0">
                <a:ln>
                  <a:noFill/>
                </a:ln>
                <a:solidFill>
                  <a:srgbClr val="00206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。</a:t>
            </a:r>
            <a:endParaRPr lang="en-US" altLang="ja-JP" sz="1050" b="0" cap="none" dirty="0" smtClean="0">
              <a:ln>
                <a:noFill/>
              </a:ln>
              <a:solidFill>
                <a:srgbClr val="002060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457200" indent="-457200" algn="l">
              <a:spcAft>
                <a:spcPts val="600"/>
              </a:spcAft>
              <a:buFont typeface="Wingdings" panose="05000000000000000000" pitchFamily="2" charset="2"/>
              <a:buChar char="u"/>
              <a:defRPr/>
            </a:pPr>
            <a:r>
              <a:rPr lang="ja-JP" altLang="en-US" sz="2400" b="0" cap="none" dirty="0" smtClean="0">
                <a:ln>
                  <a:noFill/>
                </a:ln>
                <a:solidFill>
                  <a:srgbClr val="00206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その精神の下、東日本大震災</a:t>
            </a:r>
            <a:r>
              <a:rPr lang="ja-JP" altLang="en-US" sz="2400" b="0" cap="none" dirty="0">
                <a:ln>
                  <a:noFill/>
                </a:ln>
                <a:solidFill>
                  <a:srgbClr val="00206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以降</a:t>
            </a:r>
            <a:r>
              <a:rPr lang="ja-JP" altLang="en-US" sz="2400" b="0" cap="none" dirty="0" smtClean="0">
                <a:ln>
                  <a:noFill/>
                </a:ln>
                <a:solidFill>
                  <a:srgbClr val="00206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、津波ガレキの処理、放射性物質の除染、原子力の規制などを</a:t>
            </a:r>
            <a:r>
              <a:rPr lang="ja-JP" altLang="en-US" sz="2400" u="sng" cap="none" dirty="0" smtClean="0">
                <a:ln>
                  <a:noFill/>
                </a:ln>
                <a:solidFill>
                  <a:srgbClr val="FF0066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一手に引き受けた</a:t>
            </a:r>
            <a:r>
              <a:rPr lang="ja-JP" altLang="en-US" sz="2400" b="0" cap="none" dirty="0" smtClean="0">
                <a:ln>
                  <a:noFill/>
                </a:ln>
                <a:solidFill>
                  <a:srgbClr val="00206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。</a:t>
            </a:r>
          </a:p>
        </p:txBody>
      </p:sp>
      <p:pic>
        <p:nvPicPr>
          <p:cNvPr id="16399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271" y="3833677"/>
            <a:ext cx="1246982" cy="1178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00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483" y="4525340"/>
            <a:ext cx="1554163" cy="776287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401" name="円形吹き出し 3"/>
          <p:cNvSpPr>
            <a:spLocks noChangeArrowheads="1"/>
          </p:cNvSpPr>
          <p:nvPr/>
        </p:nvSpPr>
        <p:spPr bwMode="auto">
          <a:xfrm>
            <a:off x="5623569" y="3033512"/>
            <a:ext cx="1745349" cy="476071"/>
          </a:xfrm>
          <a:prstGeom prst="wedgeEllipseCallout">
            <a:avLst>
              <a:gd name="adj1" fmla="val -39556"/>
              <a:gd name="adj2" fmla="val -78148"/>
            </a:avLst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1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環境省設置</a:t>
            </a:r>
            <a:endParaRPr lang="ja-JP" altLang="en-US" sz="16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402" name="円形吹き出し 17"/>
          <p:cNvSpPr>
            <a:spLocks noChangeArrowheads="1"/>
          </p:cNvSpPr>
          <p:nvPr/>
        </p:nvSpPr>
        <p:spPr bwMode="auto">
          <a:xfrm>
            <a:off x="3362193" y="2774627"/>
            <a:ext cx="2800350" cy="1014413"/>
          </a:xfrm>
          <a:prstGeom prst="wedgeEllipseCallout">
            <a:avLst>
              <a:gd name="adj1" fmla="val -22273"/>
              <a:gd name="adj2" fmla="val -84736"/>
            </a:avLst>
          </a:prstGeom>
          <a:noFill/>
          <a:ln>
            <a:noFill/>
          </a:ln>
          <a:extLst/>
        </p:spPr>
        <p:txBody>
          <a:bodyPr tIns="144000" bIns="144000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1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グローバルな環境問題や都市型公害の顕在化</a:t>
            </a:r>
          </a:p>
        </p:txBody>
      </p:sp>
      <p:sp>
        <p:nvSpPr>
          <p:cNvPr id="16403" name="円形吹き出し 18"/>
          <p:cNvSpPr>
            <a:spLocks noChangeArrowheads="1"/>
          </p:cNvSpPr>
          <p:nvPr/>
        </p:nvSpPr>
        <p:spPr bwMode="auto">
          <a:xfrm>
            <a:off x="1709878" y="3026563"/>
            <a:ext cx="1827865" cy="476071"/>
          </a:xfrm>
          <a:prstGeom prst="wedgeEllipseCallout">
            <a:avLst>
              <a:gd name="adj1" fmla="val -43718"/>
              <a:gd name="adj2" fmla="val -84500"/>
            </a:avLst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1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環境庁設置</a:t>
            </a:r>
            <a:endParaRPr lang="ja-JP" altLang="en-US" sz="16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404" name="円形吹き出し 19"/>
          <p:cNvSpPr>
            <a:spLocks noChangeArrowheads="1"/>
          </p:cNvSpPr>
          <p:nvPr/>
        </p:nvSpPr>
        <p:spPr bwMode="auto">
          <a:xfrm>
            <a:off x="7078837" y="3041286"/>
            <a:ext cx="2057455" cy="476071"/>
          </a:xfrm>
          <a:prstGeom prst="wedgeEllipseCallout">
            <a:avLst>
              <a:gd name="adj1" fmla="val -32273"/>
              <a:gd name="adj2" fmla="val -76560"/>
            </a:avLst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1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東日本大震災</a:t>
            </a:r>
            <a:endParaRPr lang="ja-JP" altLang="en-US" sz="16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405" name="円形吹き出し 18"/>
          <p:cNvSpPr>
            <a:spLocks noChangeArrowheads="1"/>
          </p:cNvSpPr>
          <p:nvPr/>
        </p:nvSpPr>
        <p:spPr bwMode="auto">
          <a:xfrm>
            <a:off x="173746" y="3014487"/>
            <a:ext cx="1617218" cy="476071"/>
          </a:xfrm>
          <a:prstGeom prst="wedgeEllipseCallout">
            <a:avLst>
              <a:gd name="adj1" fmla="val -34237"/>
              <a:gd name="adj2" fmla="val -60627"/>
            </a:avLst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1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激甚公害</a:t>
            </a:r>
            <a:endParaRPr lang="ja-JP" altLang="en-US" sz="16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6406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410" y="3621871"/>
            <a:ext cx="152717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額縁 22"/>
          <p:cNvSpPr/>
          <p:nvPr/>
        </p:nvSpPr>
        <p:spPr>
          <a:xfrm>
            <a:off x="193675" y="122238"/>
            <a:ext cx="2909888" cy="519112"/>
          </a:xfrm>
          <a:prstGeom prst="bevel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400" b="1" dirty="0">
                <a:solidFill>
                  <a:schemeClr val="bg1">
                    <a:lumMod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環境行政の歩み</a:t>
            </a:r>
          </a:p>
        </p:txBody>
      </p:sp>
      <p:grpSp>
        <p:nvGrpSpPr>
          <p:cNvPr id="16408" name="グループ化 6"/>
          <p:cNvGrpSpPr>
            <a:grpSpLocks/>
          </p:cNvGrpSpPr>
          <p:nvPr/>
        </p:nvGrpSpPr>
        <p:grpSpPr bwMode="auto">
          <a:xfrm>
            <a:off x="130175" y="220663"/>
            <a:ext cx="8891588" cy="520700"/>
            <a:chOff x="143669" y="29588"/>
            <a:chExt cx="8892343" cy="519092"/>
          </a:xfrm>
        </p:grpSpPr>
        <p:cxnSp>
          <p:nvCxnSpPr>
            <p:cNvPr id="25" name="直線コネクタ 24"/>
            <p:cNvCxnSpPr/>
            <p:nvPr/>
          </p:nvCxnSpPr>
          <p:spPr>
            <a:xfrm>
              <a:off x="143669" y="548680"/>
              <a:ext cx="8820899" cy="0"/>
            </a:xfrm>
            <a:prstGeom prst="line">
              <a:avLst/>
            </a:prstGeom>
            <a:ln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411" name="グループ化 7"/>
            <p:cNvGrpSpPr>
              <a:grpSpLocks/>
            </p:cNvGrpSpPr>
            <p:nvPr/>
          </p:nvGrpSpPr>
          <p:grpSpPr bwMode="auto">
            <a:xfrm>
              <a:off x="6947480" y="29588"/>
              <a:ext cx="2088532" cy="292291"/>
              <a:chOff x="13443884" y="57784"/>
              <a:chExt cx="3767142" cy="435502"/>
            </a:xfrm>
          </p:grpSpPr>
          <p:pic>
            <p:nvPicPr>
              <p:cNvPr id="16412" name="図 4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544692" y="57784"/>
                <a:ext cx="666334" cy="4355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413" name="図 5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43884" y="187475"/>
                <a:ext cx="2980149" cy="2200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8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6961188" y="6159500"/>
            <a:ext cx="2133600" cy="365125"/>
          </a:xfrm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44556E3C-BC03-445C-B81D-D9CB181BFF19}" type="slidenum">
              <a:rPr lang="en-US" altLang="ja-JP">
                <a:solidFill>
                  <a:srgbClr val="898989"/>
                </a:solidFill>
              </a:rPr>
              <a:pPr eaLnBrk="1" hangingPunct="1"/>
              <a:t>2</a:t>
            </a:fld>
            <a:endParaRPr lang="en-US" altLang="ja-JP">
              <a:solidFill>
                <a:srgbClr val="898989"/>
              </a:solidFill>
            </a:endParaRPr>
          </a:p>
        </p:txBody>
      </p:sp>
      <p:sp>
        <p:nvSpPr>
          <p:cNvPr id="29" name="テキスト ボックス 1"/>
          <p:cNvSpPr txBox="1">
            <a:spLocks noChangeArrowheads="1"/>
          </p:cNvSpPr>
          <p:nvPr/>
        </p:nvSpPr>
        <p:spPr bwMode="auto">
          <a:xfrm rot="21316222">
            <a:off x="31794" y="5355330"/>
            <a:ext cx="21605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400" b="1" dirty="0">
                <a:solidFill>
                  <a:schemeClr val="accent2"/>
                </a:solidFill>
                <a:latin typeface="ＭＳ Ｐゴシック" panose="020B0600070205080204" pitchFamily="50" charset="-128"/>
                <a:ea typeface="Meiryo UI" panose="020B0604030504040204" pitchFamily="50" charset="-128"/>
              </a:rPr>
              <a:t>「規制官庁」</a:t>
            </a:r>
          </a:p>
        </p:txBody>
      </p:sp>
      <p:sp>
        <p:nvSpPr>
          <p:cNvPr id="30" name="テキスト ボックス 6"/>
          <p:cNvSpPr txBox="1">
            <a:spLocks noChangeArrowheads="1"/>
          </p:cNvSpPr>
          <p:nvPr/>
        </p:nvSpPr>
        <p:spPr bwMode="auto">
          <a:xfrm rot="21325521">
            <a:off x="2343716" y="5307184"/>
            <a:ext cx="28289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400" b="1" dirty="0">
                <a:solidFill>
                  <a:srgbClr val="956B43"/>
                </a:solidFill>
                <a:latin typeface="ＭＳ Ｐゴシック" panose="020B0600070205080204" pitchFamily="50" charset="-128"/>
                <a:ea typeface="Meiryo UI" panose="020B0604030504040204" pitchFamily="50" charset="-128"/>
              </a:rPr>
              <a:t>「政策官庁」</a:t>
            </a:r>
          </a:p>
        </p:txBody>
      </p:sp>
      <p:sp>
        <p:nvSpPr>
          <p:cNvPr id="31" name="テキスト ボックス 30"/>
          <p:cNvSpPr txBox="1"/>
          <p:nvPr/>
        </p:nvSpPr>
        <p:spPr>
          <a:xfrm rot="21383705">
            <a:off x="5119284" y="5276234"/>
            <a:ext cx="5734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ja-JP" altLang="en-US" sz="2400" b="1" dirty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ea"/>
                <a:ea typeface="+mn-ea"/>
                <a:cs typeface="Meiryo UI" panose="020B0604030504040204" pitchFamily="50" charset="-128"/>
              </a:rPr>
              <a:t>「政策＋</a:t>
            </a:r>
            <a:r>
              <a:rPr lang="ja-JP" altLang="en-US" sz="2400" b="1" dirty="0" smtClean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ea"/>
                <a:ea typeface="+mn-ea"/>
                <a:cs typeface="Meiryo UI" panose="020B0604030504040204" pitchFamily="50" charset="-128"/>
              </a:rPr>
              <a:t>事業</a:t>
            </a:r>
            <a:r>
              <a:rPr lang="ja-JP" altLang="en-US" sz="2400" b="1" dirty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ea"/>
                <a:ea typeface="+mn-ea"/>
                <a:cs typeface="Meiryo UI" panose="020B0604030504040204" pitchFamily="50" charset="-128"/>
              </a:rPr>
              <a:t>＋国際官庁」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238393" y="5890609"/>
            <a:ext cx="18938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公害規制</a:t>
            </a:r>
          </a:p>
          <a:p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からスタート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1774658" y="5880929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・都市型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公害・地球環境問題の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顕在化</a:t>
            </a:r>
            <a:endParaRPr lang="ja-JP" altLang="en-US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⇒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政策ツールが多様化</a:t>
            </a:r>
          </a:p>
          <a:p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（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経済、情報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、国際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交渉・・）</a:t>
            </a:r>
          </a:p>
        </p:txBody>
      </p:sp>
      <p:sp>
        <p:nvSpPr>
          <p:cNvPr id="36" name="テキスト ボックス 15"/>
          <p:cNvSpPr txBox="1">
            <a:spLocks noChangeArrowheads="1"/>
          </p:cNvSpPr>
          <p:nvPr/>
        </p:nvSpPr>
        <p:spPr bwMode="auto">
          <a:xfrm>
            <a:off x="4996008" y="5851684"/>
            <a:ext cx="488428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3038" indent="-173038">
              <a:tabLst>
                <a:tab pos="9525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tabLst>
                <a:tab pos="9525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tabLst>
                <a:tab pos="9525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tabLst>
                <a:tab pos="9525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tabLst>
                <a:tab pos="9525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 ガレキ処理や除染など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復興の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ための公共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事業</a:t>
            </a:r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eaLnBrk="1" hangingPunct="1"/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 低炭素、循環型、自然共生型社会に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向けた</a:t>
            </a:r>
            <a:endParaRPr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eaLnBrk="1" hangingPunct="1"/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仕組み作り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や具体的な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プロジェクト</a:t>
            </a:r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eaLnBrk="1" hangingPunct="1"/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 日本の強みを活かした国際連携／国際協力</a:t>
            </a:r>
          </a:p>
        </p:txBody>
      </p:sp>
      <p:sp>
        <p:nvSpPr>
          <p:cNvPr id="37" name="右矢印 36"/>
          <p:cNvSpPr/>
          <p:nvPr/>
        </p:nvSpPr>
        <p:spPr>
          <a:xfrm>
            <a:off x="1853744" y="5524842"/>
            <a:ext cx="398325" cy="187078"/>
          </a:xfrm>
          <a:prstGeom prst="rightArrow">
            <a:avLst>
              <a:gd name="adj1" fmla="val 55754"/>
              <a:gd name="adj2" fmla="val 80207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右矢印 37"/>
          <p:cNvSpPr/>
          <p:nvPr/>
        </p:nvSpPr>
        <p:spPr>
          <a:xfrm>
            <a:off x="4528553" y="5534113"/>
            <a:ext cx="398325" cy="187078"/>
          </a:xfrm>
          <a:prstGeom prst="rightArrow">
            <a:avLst>
              <a:gd name="adj1" fmla="val 55754"/>
              <a:gd name="adj2" fmla="val 80207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直線コネクタ 45"/>
          <p:cNvCxnSpPr/>
          <p:nvPr/>
        </p:nvCxnSpPr>
        <p:spPr>
          <a:xfrm flipH="1">
            <a:off x="748548" y="3840958"/>
            <a:ext cx="406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/>
        </p:nvCxnSpPr>
        <p:spPr>
          <a:xfrm>
            <a:off x="1154455" y="2647330"/>
            <a:ext cx="0" cy="5757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スライド番号プレースホルダ 27"/>
          <p:cNvSpPr>
            <a:spLocks noGrp="1"/>
          </p:cNvSpPr>
          <p:nvPr>
            <p:ph type="sldNum" sz="quarter" idx="12"/>
          </p:nvPr>
        </p:nvSpPr>
        <p:spPr>
          <a:xfrm>
            <a:off x="6888163" y="6432550"/>
            <a:ext cx="2133600" cy="365125"/>
          </a:xfrm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0431FEF6-4753-4191-A905-5073C16E6B44}" type="slidenum">
              <a:rPr lang="en-US" altLang="ja-JP">
                <a:solidFill>
                  <a:srgbClr val="898989"/>
                </a:solidFill>
              </a:rPr>
              <a:pPr eaLnBrk="1" hangingPunct="1"/>
              <a:t>3</a:t>
            </a:fld>
            <a:endParaRPr lang="en-US" altLang="ja-JP">
              <a:solidFill>
                <a:srgbClr val="898989"/>
              </a:solidFill>
            </a:endParaRPr>
          </a:p>
        </p:txBody>
      </p:sp>
      <p:sp>
        <p:nvSpPr>
          <p:cNvPr id="18435" name="Rectangle 18"/>
          <p:cNvSpPr>
            <a:spLocks noChangeArrowheads="1"/>
          </p:cNvSpPr>
          <p:nvPr/>
        </p:nvSpPr>
        <p:spPr bwMode="auto">
          <a:xfrm>
            <a:off x="3949540" y="3522054"/>
            <a:ext cx="4932362" cy="574675"/>
          </a:xfrm>
          <a:prstGeom prst="rect">
            <a:avLst/>
          </a:prstGeom>
          <a:solidFill>
            <a:schemeClr val="bg1">
              <a:alpha val="0"/>
            </a:schemeClr>
          </a:solidFill>
          <a:ln w="1587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環境の保全に関する</a:t>
            </a:r>
            <a:r>
              <a:rPr lang="ja-JP" altLang="en-US" sz="1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基本的な政策の企画</a:t>
            </a: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</a:t>
            </a:r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立案及び推進、関係行政機関の総合調整</a:t>
            </a:r>
          </a:p>
        </p:txBody>
      </p:sp>
      <p:sp>
        <p:nvSpPr>
          <p:cNvPr id="18436" name="Rectangle 19"/>
          <p:cNvSpPr>
            <a:spLocks noChangeArrowheads="1"/>
          </p:cNvSpPr>
          <p:nvPr/>
        </p:nvSpPr>
        <p:spPr bwMode="auto">
          <a:xfrm>
            <a:off x="3930550" y="4129824"/>
            <a:ext cx="4932363" cy="574675"/>
          </a:xfrm>
          <a:prstGeom prst="rect">
            <a:avLst/>
          </a:prstGeom>
          <a:solidFill>
            <a:schemeClr val="bg1">
              <a:alpha val="0"/>
            </a:schemeClr>
          </a:solidFill>
          <a:ln w="1587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地球温暖化</a:t>
            </a: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防止、オゾン層保護など、地球</a:t>
            </a:r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環境保全に関し、政府全体の政策を推進</a:t>
            </a:r>
          </a:p>
        </p:txBody>
      </p:sp>
      <p:sp>
        <p:nvSpPr>
          <p:cNvPr id="18437" name="Rectangle 20"/>
          <p:cNvSpPr>
            <a:spLocks noChangeArrowheads="1"/>
          </p:cNvSpPr>
          <p:nvPr/>
        </p:nvSpPr>
        <p:spPr bwMode="auto">
          <a:xfrm>
            <a:off x="3930550" y="4723136"/>
            <a:ext cx="4932363" cy="576263"/>
          </a:xfrm>
          <a:prstGeom prst="rect">
            <a:avLst/>
          </a:prstGeom>
          <a:solidFill>
            <a:schemeClr val="bg1">
              <a:alpha val="0"/>
            </a:schemeClr>
          </a:solidFill>
          <a:ln w="1587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大気</a:t>
            </a: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汚染や</a:t>
            </a:r>
            <a:r>
              <a:rPr lang="ja-JP" altLang="en-US" sz="1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水質</a:t>
            </a: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汚濁、土壌汚染等の防止や、</a:t>
            </a:r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騒音、振動、悪臭対策による環境生活の保全</a:t>
            </a:r>
          </a:p>
        </p:txBody>
      </p:sp>
      <p:sp>
        <p:nvSpPr>
          <p:cNvPr id="18438" name="Rectangle 21"/>
          <p:cNvSpPr>
            <a:spLocks noChangeArrowheads="1"/>
          </p:cNvSpPr>
          <p:nvPr/>
        </p:nvSpPr>
        <p:spPr bwMode="auto">
          <a:xfrm>
            <a:off x="3935052" y="5365910"/>
            <a:ext cx="4932363" cy="503238"/>
          </a:xfrm>
          <a:prstGeom prst="rect">
            <a:avLst/>
          </a:prstGeom>
          <a:solidFill>
            <a:schemeClr val="bg1">
              <a:alpha val="0"/>
            </a:schemeClr>
          </a:solidFill>
          <a:ln w="1587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健全な生態系を維持・回復し、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自然と人間との共生</a:t>
            </a: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を確保</a:t>
            </a:r>
          </a:p>
        </p:txBody>
      </p:sp>
      <p:sp>
        <p:nvSpPr>
          <p:cNvPr id="18439" name="Rectangle 22"/>
          <p:cNvSpPr>
            <a:spLocks noChangeArrowheads="1"/>
          </p:cNvSpPr>
          <p:nvPr/>
        </p:nvSpPr>
        <p:spPr bwMode="auto">
          <a:xfrm>
            <a:off x="3936840" y="5844687"/>
            <a:ext cx="4932363" cy="647700"/>
          </a:xfrm>
          <a:prstGeom prst="rect">
            <a:avLst/>
          </a:prstGeom>
          <a:solidFill>
            <a:schemeClr val="bg1">
              <a:alpha val="0"/>
            </a:schemeClr>
          </a:solidFill>
          <a:ln w="15875" algn="ctr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循環型社会</a:t>
            </a: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の構築、廃棄物の発生抑制、</a:t>
            </a:r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放射性物質による環境の汚染への対処</a:t>
            </a:r>
            <a:endParaRPr lang="ja-JP" altLang="en-US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8440" name="Rectangle 23"/>
          <p:cNvSpPr>
            <a:spLocks noChangeArrowheads="1"/>
          </p:cNvSpPr>
          <p:nvPr/>
        </p:nvSpPr>
        <p:spPr bwMode="auto">
          <a:xfrm>
            <a:off x="3949540" y="2941886"/>
            <a:ext cx="4932362" cy="647700"/>
          </a:xfrm>
          <a:prstGeom prst="rect">
            <a:avLst/>
          </a:prstGeom>
          <a:solidFill>
            <a:schemeClr val="bg1">
              <a:alpha val="0"/>
            </a:schemeClr>
          </a:solidFill>
          <a:ln w="1587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化学物質</a:t>
            </a: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による環境汚染により生じる人や</a:t>
            </a:r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生態系に対する影響を未然に防止する施策の展開</a:t>
            </a:r>
          </a:p>
        </p:txBody>
      </p:sp>
      <p:sp>
        <p:nvSpPr>
          <p:cNvPr id="16" name="角丸四角形 15"/>
          <p:cNvSpPr/>
          <p:nvPr/>
        </p:nvSpPr>
        <p:spPr bwMode="auto">
          <a:xfrm>
            <a:off x="323528" y="1731591"/>
            <a:ext cx="2357438" cy="419100"/>
          </a:xfrm>
          <a:prstGeom prst="roundRect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ja-JP" altLang="en-US" sz="2400" b="1" dirty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環　境　省</a:t>
            </a:r>
          </a:p>
        </p:txBody>
      </p:sp>
      <p:cxnSp>
        <p:nvCxnSpPr>
          <p:cNvPr id="23" name="直線コネクタ 22"/>
          <p:cNvCxnSpPr/>
          <p:nvPr/>
        </p:nvCxnSpPr>
        <p:spPr>
          <a:xfrm flipH="1">
            <a:off x="560388" y="5013390"/>
            <a:ext cx="406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 flipH="1">
            <a:off x="538163" y="4427170"/>
            <a:ext cx="40957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 flipH="1" flipV="1">
            <a:off x="538163" y="6142587"/>
            <a:ext cx="409575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 flipH="1">
            <a:off x="573982" y="2584591"/>
            <a:ext cx="342576" cy="540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角丸四角形 10"/>
          <p:cNvSpPr/>
          <p:nvPr/>
        </p:nvSpPr>
        <p:spPr bwMode="auto">
          <a:xfrm>
            <a:off x="947738" y="5367887"/>
            <a:ext cx="2887662" cy="46099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ja-JP" altLang="en-US" b="1" dirty="0" smtClean="0">
                <a:latin typeface="HG丸ｺﾞｼｯｸM-PRO" pitchFamily="50" charset="-128"/>
                <a:ea typeface="HG丸ｺﾞｼｯｸM-PRO" pitchFamily="50" charset="-128"/>
              </a:rPr>
              <a:t>自然環境局</a:t>
            </a:r>
            <a:endParaRPr lang="ja-JP" altLang="en-US" b="1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12" name="角丸四角形 11"/>
          <p:cNvSpPr/>
          <p:nvPr/>
        </p:nvSpPr>
        <p:spPr bwMode="auto">
          <a:xfrm>
            <a:off x="947738" y="5939338"/>
            <a:ext cx="2887662" cy="44199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ja-JP" altLang="en-US" b="1" dirty="0" smtClean="0">
                <a:latin typeface="HG丸ｺﾞｼｯｸM-PRO" pitchFamily="50" charset="-128"/>
                <a:ea typeface="HG丸ｺﾞｼｯｸM-PRO" pitchFamily="50" charset="-128"/>
              </a:rPr>
              <a:t>環境再生・資源循環局</a:t>
            </a:r>
            <a:endParaRPr lang="ja-JP" altLang="en-US" b="1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15" name="角丸四角形 14"/>
          <p:cNvSpPr/>
          <p:nvPr/>
        </p:nvSpPr>
        <p:spPr bwMode="auto">
          <a:xfrm>
            <a:off x="947738" y="4759613"/>
            <a:ext cx="2887662" cy="47713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ja-JP" altLang="en-US" b="1" dirty="0" smtClean="0">
                <a:latin typeface="HG丸ｺﾞｼｯｸM-PRO" pitchFamily="50" charset="-128"/>
                <a:ea typeface="HG丸ｺﾞｼｯｸM-PRO" pitchFamily="50" charset="-128"/>
              </a:rPr>
              <a:t>水・大気環境局</a:t>
            </a:r>
            <a:endParaRPr lang="ja-JP" altLang="en-US" b="1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35" name="角丸四角形 34"/>
          <p:cNvSpPr/>
          <p:nvPr/>
        </p:nvSpPr>
        <p:spPr bwMode="auto">
          <a:xfrm>
            <a:off x="947738" y="4185199"/>
            <a:ext cx="2887662" cy="44772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ja-JP" altLang="en-US" b="1" dirty="0" smtClean="0">
                <a:latin typeface="HG丸ｺﾞｼｯｸM-PRO" pitchFamily="50" charset="-128"/>
                <a:ea typeface="HG丸ｺﾞｼｯｸM-PRO" pitchFamily="50" charset="-128"/>
              </a:rPr>
              <a:t>地球環境局</a:t>
            </a:r>
            <a:endParaRPr lang="ja-JP" altLang="en-US" b="1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36" name="角丸四角形 35"/>
          <p:cNvSpPr/>
          <p:nvPr/>
        </p:nvSpPr>
        <p:spPr bwMode="auto">
          <a:xfrm>
            <a:off x="947738" y="3623047"/>
            <a:ext cx="2929829" cy="45402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ja-JP" altLang="en-US" b="1" dirty="0" smtClean="0">
                <a:latin typeface="HG丸ｺﾞｼｯｸM-PRO" pitchFamily="50" charset="-128"/>
                <a:ea typeface="HG丸ｺﾞｼｯｸM-PRO" pitchFamily="50" charset="-128"/>
              </a:rPr>
              <a:t>総合環境政策統括官</a:t>
            </a:r>
            <a:endParaRPr lang="ja-JP" altLang="en-US" b="1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31" name="角丸四角形 30"/>
          <p:cNvSpPr/>
          <p:nvPr/>
        </p:nvSpPr>
        <p:spPr bwMode="auto">
          <a:xfrm>
            <a:off x="916558" y="2338938"/>
            <a:ext cx="2961009" cy="54738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ja-JP" altLang="en-US" sz="2800" b="1" dirty="0">
                <a:latin typeface="HG丸ｺﾞｼｯｸM-PRO" pitchFamily="50" charset="-128"/>
                <a:ea typeface="HG丸ｺﾞｼｯｸM-PRO" pitchFamily="50" charset="-128"/>
              </a:rPr>
              <a:t>大臣官房</a:t>
            </a:r>
          </a:p>
        </p:txBody>
      </p:sp>
      <p:cxnSp>
        <p:nvCxnSpPr>
          <p:cNvPr id="33" name="直線コネクタ 32"/>
          <p:cNvCxnSpPr/>
          <p:nvPr/>
        </p:nvCxnSpPr>
        <p:spPr>
          <a:xfrm flipH="1">
            <a:off x="538163" y="2193087"/>
            <a:ext cx="22226" cy="39495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57" name="Rectangle 22"/>
          <p:cNvSpPr>
            <a:spLocks noChangeArrowheads="1"/>
          </p:cNvSpPr>
          <p:nvPr/>
        </p:nvSpPr>
        <p:spPr bwMode="auto">
          <a:xfrm>
            <a:off x="3970622" y="2287480"/>
            <a:ext cx="4932363" cy="647700"/>
          </a:xfrm>
          <a:prstGeom prst="rect">
            <a:avLst/>
          </a:prstGeom>
          <a:solidFill>
            <a:schemeClr val="bg1">
              <a:alpha val="0"/>
            </a:schemeClr>
          </a:solidFill>
          <a:ln w="1587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省全体</a:t>
            </a: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の総合</a:t>
            </a:r>
            <a:r>
              <a:rPr lang="ja-JP" altLang="en-US" sz="18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マネジメント</a:t>
            </a:r>
            <a:r>
              <a:rPr lang="ja-JP" altLang="en-US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（人事・法令・予算）、</a:t>
            </a:r>
            <a:endParaRPr lang="en-US" altLang="ja-JP" sz="16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環境情報の収集と発信</a:t>
            </a:r>
            <a:endParaRPr lang="ja-JP" altLang="en-US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2" name="額縁 31"/>
          <p:cNvSpPr/>
          <p:nvPr/>
        </p:nvSpPr>
        <p:spPr>
          <a:xfrm>
            <a:off x="193675" y="122238"/>
            <a:ext cx="2909888" cy="519112"/>
          </a:xfrm>
          <a:prstGeom prst="bevel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400" b="1" dirty="0">
                <a:solidFill>
                  <a:schemeClr val="bg1">
                    <a:lumMod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環境省の組織</a:t>
            </a:r>
          </a:p>
        </p:txBody>
      </p:sp>
      <p:grpSp>
        <p:nvGrpSpPr>
          <p:cNvPr id="18460" name="グループ化 6"/>
          <p:cNvGrpSpPr>
            <a:grpSpLocks/>
          </p:cNvGrpSpPr>
          <p:nvPr/>
        </p:nvGrpSpPr>
        <p:grpSpPr bwMode="auto">
          <a:xfrm>
            <a:off x="130175" y="220663"/>
            <a:ext cx="8891588" cy="520700"/>
            <a:chOff x="143669" y="29588"/>
            <a:chExt cx="8892343" cy="519092"/>
          </a:xfrm>
        </p:grpSpPr>
        <p:cxnSp>
          <p:nvCxnSpPr>
            <p:cNvPr id="39" name="直線コネクタ 38"/>
            <p:cNvCxnSpPr/>
            <p:nvPr/>
          </p:nvCxnSpPr>
          <p:spPr>
            <a:xfrm>
              <a:off x="143669" y="548680"/>
              <a:ext cx="8820899" cy="0"/>
            </a:xfrm>
            <a:prstGeom prst="line">
              <a:avLst/>
            </a:prstGeom>
            <a:ln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464" name="グループ化 7"/>
            <p:cNvGrpSpPr>
              <a:grpSpLocks/>
            </p:cNvGrpSpPr>
            <p:nvPr/>
          </p:nvGrpSpPr>
          <p:grpSpPr bwMode="auto">
            <a:xfrm>
              <a:off x="6947480" y="29588"/>
              <a:ext cx="2088532" cy="292291"/>
              <a:chOff x="13443884" y="57784"/>
              <a:chExt cx="3767142" cy="435502"/>
            </a:xfrm>
          </p:grpSpPr>
          <p:pic>
            <p:nvPicPr>
              <p:cNvPr id="18465" name="図 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544692" y="57784"/>
                <a:ext cx="666334" cy="4355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66" name="図 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43884" y="187475"/>
                <a:ext cx="2980149" cy="2200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43" name="Rectangle 2"/>
          <p:cNvSpPr txBox="1">
            <a:spLocks noChangeArrowheads="1"/>
          </p:cNvSpPr>
          <p:nvPr/>
        </p:nvSpPr>
        <p:spPr>
          <a:xfrm>
            <a:off x="171450" y="1011238"/>
            <a:ext cx="3675063" cy="5048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mpd="thickThin">
            <a:solidFill>
              <a:schemeClr val="accent1"/>
            </a:solidFill>
          </a:ln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ja-JP" altLang="en-US" sz="2400" b="1" dirty="0">
                <a:solidFill>
                  <a:schemeClr val="tx2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  <a:cs typeface="+mj-cs"/>
              </a:rPr>
              <a:t>◇ 本省</a:t>
            </a:r>
            <a:r>
              <a:rPr lang="ja-JP" altLang="en-US" sz="1600" b="1" dirty="0">
                <a:solidFill>
                  <a:schemeClr val="tx2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  <a:cs typeface="+mj-cs"/>
              </a:rPr>
              <a:t>（東京都千代田区霞が関）</a:t>
            </a:r>
            <a:endParaRPr lang="ja-JP" altLang="en-US" sz="2400" b="1" dirty="0">
              <a:solidFill>
                <a:schemeClr val="tx2">
                  <a:lumMod val="5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HG丸ｺﾞｼｯｸM-PRO" pitchFamily="50" charset="-128"/>
              <a:ea typeface="HG丸ｺﾞｼｯｸM-PRO" pitchFamily="50" charset="-128"/>
              <a:cs typeface="+mj-cs"/>
            </a:endParaRPr>
          </a:p>
        </p:txBody>
      </p:sp>
      <p:pic>
        <p:nvPicPr>
          <p:cNvPr id="40" name="Picture 14" descr="C:\Users\YAMASH31\AppData\Local\Microsoft\Windows\Temporary Internet Files\Content.Outlook\1DGPEA2W\DSC_032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5657">
            <a:off x="4379558" y="732404"/>
            <a:ext cx="2052211" cy="12642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8" name="Picture 13" descr="C:\Users\YAMASH31\AppData\Local\Microsoft\Windows\Temporary Internet Files\Content.Outlook\1DGPEA2W\FB_IMG_146604168849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5469">
            <a:off x="6537608" y="986904"/>
            <a:ext cx="1940580" cy="1200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cxnSp>
        <p:nvCxnSpPr>
          <p:cNvPr id="41" name="直線コネクタ 40"/>
          <p:cNvCxnSpPr/>
          <p:nvPr/>
        </p:nvCxnSpPr>
        <p:spPr>
          <a:xfrm flipH="1">
            <a:off x="1141264" y="3204237"/>
            <a:ext cx="406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角丸四角形 43"/>
          <p:cNvSpPr/>
          <p:nvPr/>
        </p:nvSpPr>
        <p:spPr bwMode="auto">
          <a:xfrm>
            <a:off x="1337718" y="3046983"/>
            <a:ext cx="2539849" cy="45402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ja-JP" altLang="en-US" b="1" dirty="0" smtClean="0">
                <a:latin typeface="HG丸ｺﾞｼｯｸM-PRO" pitchFamily="50" charset="-128"/>
                <a:ea typeface="HG丸ｺﾞｼｯｸM-PRO" pitchFamily="50" charset="-128"/>
              </a:rPr>
              <a:t>環境保健部</a:t>
            </a:r>
            <a:endParaRPr lang="ja-JP" altLang="en-US" b="1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cxnSp>
        <p:nvCxnSpPr>
          <p:cNvPr id="45" name="直線コネクタ 44"/>
          <p:cNvCxnSpPr/>
          <p:nvPr/>
        </p:nvCxnSpPr>
        <p:spPr>
          <a:xfrm flipH="1">
            <a:off x="743631" y="2598189"/>
            <a:ext cx="4917" cy="12518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/>
          <p:cNvCxnSpPr/>
          <p:nvPr/>
        </p:nvCxnSpPr>
        <p:spPr>
          <a:xfrm flipH="1">
            <a:off x="538163" y="5623710"/>
            <a:ext cx="406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168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3320" t="11682" r="57940" b="16227"/>
          <a:stretch/>
        </p:blipFill>
        <p:spPr>
          <a:xfrm>
            <a:off x="181847" y="1314247"/>
            <a:ext cx="3359334" cy="3514681"/>
          </a:xfrm>
          <a:prstGeom prst="rect">
            <a:avLst/>
          </a:prstGeom>
          <a:noFill/>
        </p:spPr>
      </p:pic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>
          <a:xfrm>
            <a:off x="6974904" y="6329363"/>
            <a:ext cx="2133600" cy="365125"/>
          </a:xfrm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616796-A26B-47F9-820F-D9C8759A1343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160338" y="873125"/>
            <a:ext cx="3816350" cy="360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■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 地方環境事務所（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全国８カ所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）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　　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　　　　　　　　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B4201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　</a:t>
            </a:r>
          </a:p>
        </p:txBody>
      </p:sp>
      <p:sp>
        <p:nvSpPr>
          <p:cNvPr id="19461" name="正方形/長方形 8"/>
          <p:cNvSpPr>
            <a:spLocks noChangeArrowheads="1"/>
          </p:cNvSpPr>
          <p:nvPr/>
        </p:nvSpPr>
        <p:spPr bwMode="auto">
          <a:xfrm>
            <a:off x="4187253" y="3652143"/>
            <a:ext cx="39608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■</a:t>
            </a: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 環境調査研修所</a:t>
            </a: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（埼玉県所沢市）</a:t>
            </a:r>
          </a:p>
        </p:txBody>
      </p:sp>
      <p:sp>
        <p:nvSpPr>
          <p:cNvPr id="19462" name="正方形/長方形 9"/>
          <p:cNvSpPr>
            <a:spLocks noChangeArrowheads="1"/>
          </p:cNvSpPr>
          <p:nvPr/>
        </p:nvSpPr>
        <p:spPr bwMode="auto">
          <a:xfrm>
            <a:off x="4187253" y="3949006"/>
            <a:ext cx="50133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■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 国立水俣病総合研究センター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（熊本県水俣市）</a:t>
            </a:r>
          </a:p>
        </p:txBody>
      </p:sp>
      <p:sp>
        <p:nvSpPr>
          <p:cNvPr id="18" name="角丸四角形 17"/>
          <p:cNvSpPr/>
          <p:nvPr/>
        </p:nvSpPr>
        <p:spPr bwMode="auto">
          <a:xfrm>
            <a:off x="1426262" y="4342201"/>
            <a:ext cx="2376487" cy="1082675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E180C"/>
                </a:solidFill>
                <a:effectLst/>
                <a:uLnTx/>
                <a:uFillTx/>
                <a:latin typeface="HG丸ｺﾞｼｯｸM-PRO" pitchFamily="50" charset="-128"/>
                <a:ea typeface="HG丸ｺﾞｼｯｸM-PRO" pitchFamily="50" charset="-128"/>
                <a:cs typeface="+mn-cs"/>
              </a:rPr>
              <a:t>（所在地）</a:t>
            </a:r>
            <a:endParaRPr kumimoji="1" lang="en-US" altLang="ja-JP" sz="1200" b="1" i="0" u="none" strike="noStrike" kern="1200" cap="none" spc="0" normalizeH="0" baseline="0" noProof="0" dirty="0">
              <a:ln>
                <a:noFill/>
              </a:ln>
              <a:solidFill>
                <a:srgbClr val="1E180C"/>
              </a:solidFill>
              <a:effectLst/>
              <a:uLnTx/>
              <a:uFillTx/>
              <a:latin typeface="HG丸ｺﾞｼｯｸM-PRO" pitchFamily="50" charset="-128"/>
              <a:ea typeface="HG丸ｺﾞｼｯｸM-PRO" pitchFamily="50" charset="-128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E180C"/>
                </a:solidFill>
                <a:effectLst/>
                <a:uLnTx/>
                <a:uFillTx/>
                <a:latin typeface="HG丸ｺﾞｼｯｸM-PRO" pitchFamily="50" charset="-128"/>
                <a:ea typeface="HG丸ｺﾞｼｯｸM-PRO" pitchFamily="50" charset="-128"/>
                <a:cs typeface="+mn-cs"/>
              </a:rPr>
              <a:t>札幌市　</a:t>
            </a:r>
            <a:r>
              <a:rPr kumimoji="1" lang="ja-JP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E180C"/>
                </a:solidFill>
                <a:effectLst/>
                <a:uLnTx/>
                <a:uFillTx/>
                <a:latin typeface="HG丸ｺﾞｼｯｸM-PRO" pitchFamily="50" charset="-128"/>
                <a:ea typeface="HG丸ｺﾞｼｯｸM-PRO" pitchFamily="50" charset="-128"/>
                <a:cs typeface="+mn-cs"/>
              </a:rPr>
              <a:t>仙台市　福島市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srgbClr val="1E180C"/>
              </a:solidFill>
              <a:effectLst/>
              <a:uLnTx/>
              <a:uFillTx/>
              <a:latin typeface="HG丸ｺﾞｼｯｸM-PRO" pitchFamily="50" charset="-128"/>
              <a:ea typeface="HG丸ｺﾞｼｯｸM-PRO" pitchFamily="50" charset="-128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E180C"/>
                </a:solidFill>
                <a:effectLst/>
                <a:uLnTx/>
                <a:uFillTx/>
                <a:latin typeface="HG丸ｺﾞｼｯｸM-PRO" pitchFamily="50" charset="-128"/>
                <a:ea typeface="HG丸ｺﾞｼｯｸM-PRO" pitchFamily="50" charset="-128"/>
                <a:cs typeface="+mn-cs"/>
              </a:rPr>
              <a:t>さいたま市</a:t>
            </a: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E180C"/>
                </a:solidFill>
                <a:effectLst/>
                <a:uLnTx/>
                <a:uFillTx/>
                <a:latin typeface="HG丸ｺﾞｼｯｸM-PRO" pitchFamily="50" charset="-128"/>
                <a:ea typeface="HG丸ｺﾞｼｯｸM-PRO" pitchFamily="50" charset="-128"/>
                <a:cs typeface="+mn-cs"/>
              </a:rPr>
              <a:t>　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E180C"/>
                </a:solidFill>
                <a:effectLst/>
                <a:uLnTx/>
                <a:uFillTx/>
                <a:latin typeface="HG丸ｺﾞｼｯｸM-PRO" pitchFamily="50" charset="-128"/>
                <a:ea typeface="HG丸ｺﾞｼｯｸM-PRO" pitchFamily="50" charset="-128"/>
                <a:cs typeface="+mn-cs"/>
              </a:rPr>
              <a:t>名古屋市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srgbClr val="1E180C"/>
              </a:solidFill>
              <a:effectLst/>
              <a:uLnTx/>
              <a:uFillTx/>
              <a:latin typeface="HG丸ｺﾞｼｯｸM-PRO" pitchFamily="50" charset="-128"/>
              <a:ea typeface="HG丸ｺﾞｼｯｸM-PRO" pitchFamily="50" charset="-128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E180C"/>
                </a:solidFill>
                <a:effectLst/>
                <a:uLnTx/>
                <a:uFillTx/>
                <a:latin typeface="HG丸ｺﾞｼｯｸM-PRO" pitchFamily="50" charset="-128"/>
                <a:ea typeface="HG丸ｺﾞｼｯｸM-PRO" pitchFamily="50" charset="-128"/>
                <a:cs typeface="+mn-cs"/>
              </a:rPr>
              <a:t>大阪市　岡山市　熊本市</a:t>
            </a: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127000" y="195263"/>
            <a:ext cx="2284413" cy="5048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mpd="thickThin">
            <a:solidFill>
              <a:schemeClr val="accent1"/>
            </a:solidFill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HG丸ｺﾞｼｯｸM-PRO" pitchFamily="50" charset="-128"/>
                <a:ea typeface="HG丸ｺﾞｼｯｸM-PRO" pitchFamily="50" charset="-128"/>
                <a:cs typeface="+mn-cs"/>
              </a:rPr>
              <a:t>◇ 地方支分部局</a:t>
            </a: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>
          <a:xfrm>
            <a:off x="4163441" y="3140968"/>
            <a:ext cx="1873250" cy="5048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mpd="thickThin">
            <a:solidFill>
              <a:schemeClr val="accent1"/>
            </a:solidFill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丸ｺﾞｼｯｸM-PRO" pitchFamily="50" charset="-128"/>
                <a:ea typeface="HG丸ｺﾞｼｯｸM-PRO" pitchFamily="50" charset="-128"/>
                <a:cs typeface="+mn-cs"/>
              </a:rPr>
              <a:t>◇ 施設等機関</a:t>
            </a:r>
          </a:p>
        </p:txBody>
      </p:sp>
      <p:sp>
        <p:nvSpPr>
          <p:cNvPr id="19468" name="正方形/長方形 12"/>
          <p:cNvSpPr>
            <a:spLocks noChangeArrowheads="1"/>
          </p:cNvSpPr>
          <p:nvPr/>
        </p:nvSpPr>
        <p:spPr bwMode="auto">
          <a:xfrm>
            <a:off x="4176141" y="4955481"/>
            <a:ext cx="50244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■ 独立行政法人環境再生保全機構</a:t>
            </a: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（神奈川県川崎市）</a:t>
            </a: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19469" name="正方形/長方形 13"/>
          <p:cNvSpPr>
            <a:spLocks noChangeArrowheads="1"/>
          </p:cNvSpPr>
          <p:nvPr/>
        </p:nvSpPr>
        <p:spPr bwMode="auto">
          <a:xfrm>
            <a:off x="4176141" y="5185668"/>
            <a:ext cx="52609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■ 国立研究開発法人国立環境研究所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（茨城県つくば市）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>
          <a:xfrm>
            <a:off x="4187253" y="4430018"/>
            <a:ext cx="3393653" cy="5048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mpd="thickThin">
            <a:solidFill>
              <a:schemeClr val="accent1"/>
            </a:solidFill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HG丸ｺﾞｼｯｸM-PRO" pitchFamily="50" charset="-128"/>
                <a:ea typeface="HG丸ｺﾞｼｯｸM-PRO" pitchFamily="50" charset="-128"/>
                <a:cs typeface="+mn-cs"/>
              </a:rPr>
              <a:t>◇ 所管（独立行政法人等）</a:t>
            </a:r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>
          <a:xfrm>
            <a:off x="4067944" y="195263"/>
            <a:ext cx="1731962" cy="5048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mpd="thickThin">
            <a:solidFill>
              <a:schemeClr val="accent1"/>
            </a:solidFill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HG丸ｺﾞｼｯｸM-PRO" pitchFamily="50" charset="-128"/>
                <a:ea typeface="HG丸ｺﾞｼｯｸM-PRO" pitchFamily="50" charset="-128"/>
                <a:cs typeface="+mn-cs"/>
              </a:rPr>
              <a:t>◇ 国民公園</a:t>
            </a:r>
          </a:p>
        </p:txBody>
      </p:sp>
      <p:pic>
        <p:nvPicPr>
          <p:cNvPr id="19472" name="Picture 14" descr="皇居外苑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576" y="1135324"/>
            <a:ext cx="311785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3" name="Picture 8" descr="新宿御苑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021256"/>
            <a:ext cx="3117850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4" name="Picture 2" descr="皇居外苑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512" y="212189"/>
            <a:ext cx="3117850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正方形/長方形 8"/>
          <p:cNvSpPr>
            <a:spLocks noChangeArrowheads="1"/>
          </p:cNvSpPr>
          <p:nvPr/>
        </p:nvSpPr>
        <p:spPr bwMode="auto">
          <a:xfrm>
            <a:off x="5329019" y="5643073"/>
            <a:ext cx="3960813" cy="63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■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原子力</a:t>
            </a: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規制庁</a:t>
            </a:r>
            <a:endParaRPr kumimoji="1" lang="en-US" altLang="ja-JP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　（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東京都港区六本木</a:t>
            </a: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）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pic>
        <p:nvPicPr>
          <p:cNvPr id="20" name="Picture 10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74"/>
          <a:stretch/>
        </p:blipFill>
        <p:spPr bwMode="auto">
          <a:xfrm>
            <a:off x="7723820" y="5533668"/>
            <a:ext cx="1063625" cy="1320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"/>
          <p:cNvSpPr txBox="1">
            <a:spLocks noChangeArrowheads="1"/>
          </p:cNvSpPr>
          <p:nvPr/>
        </p:nvSpPr>
        <p:spPr>
          <a:xfrm>
            <a:off x="4215445" y="5675300"/>
            <a:ext cx="1081212" cy="5048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mpd="thickThin">
            <a:solidFill>
              <a:schemeClr val="accent1"/>
            </a:solidFill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HG丸ｺﾞｼｯｸM-PRO" pitchFamily="50" charset="-128"/>
                <a:ea typeface="HG丸ｺﾞｼｯｸM-PRO" pitchFamily="50" charset="-128"/>
                <a:cs typeface="+mn-cs"/>
              </a:rPr>
              <a:t>◇ </a:t>
            </a: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HG丸ｺﾞｼｯｸM-PRO" pitchFamily="50" charset="-128"/>
                <a:ea typeface="HG丸ｺﾞｼｯｸM-PRO" pitchFamily="50" charset="-128"/>
                <a:cs typeface="+mn-cs"/>
              </a:rPr>
              <a:t>外局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HG丸ｺﾞｼｯｸM-PRO" pitchFamily="50" charset="-128"/>
              <a:ea typeface="HG丸ｺﾞｼｯｸM-PRO" pitchFamily="50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256501" y="6374061"/>
            <a:ext cx="35603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※</a:t>
            </a: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原子力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規制庁</a:t>
            </a: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では、環境省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とは別</a:t>
            </a: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に</a:t>
            </a:r>
            <a:endParaRPr kumimoji="1" lang="en-US" altLang="ja-JP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独自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に採用を行っています。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1581144" y="1746734"/>
            <a:ext cx="747143" cy="2556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ＤＦ平成明朝体W7" panose="02020709000000000000" pitchFamily="17" charset="-128"/>
                <a:ea typeface="ＤＦ平成明朝体W7" panose="02020709000000000000" pitchFamily="17" charset="-128"/>
                <a:cs typeface="+mn-cs"/>
              </a:rPr>
              <a:t>北海道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ＤＦ平成明朝体W7" panose="02020709000000000000" pitchFamily="17" charset="-128"/>
              <a:ea typeface="ＤＦ平成明朝体W7" panose="02020709000000000000" pitchFamily="17" charset="-128"/>
              <a:cs typeface="+mn-cs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2771800" y="2601003"/>
            <a:ext cx="579576" cy="2381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ＤＦ平成明朝体W7" panose="02020709000000000000" pitchFamily="17" charset="-128"/>
                <a:ea typeface="ＤＦ平成明朝体W7" panose="02020709000000000000" pitchFamily="17" charset="-128"/>
                <a:cs typeface="+mn-cs"/>
              </a:rPr>
              <a:t>東北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ＤＦ平成明朝体W7" panose="02020709000000000000" pitchFamily="17" charset="-128"/>
              <a:ea typeface="ＤＦ平成明朝体W7" panose="02020709000000000000" pitchFamily="17" charset="-128"/>
              <a:cs typeface="+mn-cs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2875902" y="2888953"/>
            <a:ext cx="579576" cy="2381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ＤＦ平成明朝体W7" panose="02020709000000000000" pitchFamily="17" charset="-128"/>
                <a:ea typeface="ＤＦ平成明朝体W7" panose="02020709000000000000" pitchFamily="17" charset="-128"/>
                <a:cs typeface="+mn-cs"/>
              </a:rPr>
              <a:t>福島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ＤＦ平成明朝体W7" panose="02020709000000000000" pitchFamily="17" charset="-128"/>
              <a:ea typeface="ＤＦ平成明朝体W7" panose="02020709000000000000" pitchFamily="17" charset="-128"/>
              <a:cs typeface="+mn-cs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2706053" y="3173605"/>
            <a:ext cx="579576" cy="2381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ＤＦ平成明朝体W7" panose="02020709000000000000" pitchFamily="17" charset="-128"/>
                <a:ea typeface="ＤＦ平成明朝体W7" panose="02020709000000000000" pitchFamily="17" charset="-128"/>
                <a:cs typeface="+mn-cs"/>
              </a:rPr>
              <a:t>関東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ＤＦ平成明朝体W7" panose="02020709000000000000" pitchFamily="17" charset="-128"/>
              <a:ea typeface="ＤＦ平成明朝体W7" panose="02020709000000000000" pitchFamily="17" charset="-128"/>
              <a:cs typeface="+mn-cs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1271965" y="2778162"/>
            <a:ext cx="579576" cy="2381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ＤＦ平成明朝体W7" panose="02020709000000000000" pitchFamily="17" charset="-128"/>
                <a:ea typeface="ＤＦ平成明朝体W7" panose="02020709000000000000" pitchFamily="17" charset="-128"/>
                <a:cs typeface="+mn-cs"/>
              </a:rPr>
              <a:t>中部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ＤＦ平成明朝体W7" panose="02020709000000000000" pitchFamily="17" charset="-128"/>
              <a:ea typeface="ＤＦ平成明朝体W7" panose="02020709000000000000" pitchFamily="17" charset="-128"/>
              <a:cs typeface="+mn-cs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1074225" y="3109402"/>
            <a:ext cx="579576" cy="2381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ＤＦ平成明朝体W7" panose="02020709000000000000" pitchFamily="17" charset="-128"/>
                <a:ea typeface="ＤＦ平成明朝体W7" panose="02020709000000000000" pitchFamily="17" charset="-128"/>
                <a:cs typeface="+mn-cs"/>
              </a:rPr>
              <a:t>近畿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ＤＦ平成明朝体W7" panose="02020709000000000000" pitchFamily="17" charset="-128"/>
              <a:ea typeface="ＤＦ平成明朝体W7" panose="02020709000000000000" pitchFamily="17" charset="-128"/>
              <a:cs typeface="+mn-cs"/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187786" y="3209677"/>
            <a:ext cx="904623" cy="2252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ＤＦ平成明朝体W7" panose="02020709000000000000" pitchFamily="17" charset="-128"/>
                <a:ea typeface="ＤＦ平成明朝体W7" panose="02020709000000000000" pitchFamily="17" charset="-128"/>
                <a:cs typeface="+mn-cs"/>
              </a:rPr>
              <a:t>中国四国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ＤＦ平成明朝体W7" panose="02020709000000000000" pitchFamily="17" charset="-128"/>
              <a:ea typeface="ＤＦ平成明朝体W7" panose="02020709000000000000" pitchFamily="17" charset="-128"/>
              <a:cs typeface="+mn-cs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-45869" y="4122540"/>
            <a:ext cx="574066" cy="244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ＤＦ平成明朝体W7" panose="02020709000000000000" pitchFamily="17" charset="-128"/>
                <a:ea typeface="ＤＦ平成明朝体W7" panose="02020709000000000000" pitchFamily="17" charset="-128"/>
                <a:cs typeface="+mn-cs"/>
              </a:rPr>
              <a:t>九州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ＤＦ平成明朝体W7" panose="02020709000000000000" pitchFamily="17" charset="-128"/>
              <a:ea typeface="ＤＦ平成明朝体W7" panose="02020709000000000000" pitchFamily="17" charset="-128"/>
              <a:cs typeface="+mn-cs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254529" y="1708048"/>
            <a:ext cx="748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Segoe UI Black" panose="020B0A02040204020203" pitchFamily="34" charset="0"/>
              </a:rPr>
              <a:t>・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Segoe UI Black" panose="020B0A02040204020203" pitchFamily="34" charset="0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2292090" y="2638551"/>
            <a:ext cx="748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Segoe UI Black" panose="020B0A02040204020203" pitchFamily="34" charset="0"/>
              </a:rPr>
              <a:t>・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Segoe UI Black" panose="020B0A02040204020203" pitchFamily="34" charset="0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2281849" y="2887890"/>
            <a:ext cx="748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Segoe UI Black" panose="020B0A02040204020203" pitchFamily="34" charset="0"/>
              </a:rPr>
              <a:t>・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Segoe UI Black" panose="020B0A02040204020203" pitchFamily="34" charset="0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2153314" y="3109402"/>
            <a:ext cx="748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Segoe UI Black" panose="020B0A02040204020203" pitchFamily="34" charset="0"/>
              </a:rPr>
              <a:t>・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Segoe UI Black" panose="020B0A02040204020203" pitchFamily="34" charset="0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1840375" y="3317314"/>
            <a:ext cx="748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Segoe UI Black" panose="020B0A02040204020203" pitchFamily="34" charset="0"/>
              </a:rPr>
              <a:t>・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Segoe UI Black" panose="020B0A02040204020203" pitchFamily="34" charset="0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1406019" y="3297613"/>
            <a:ext cx="703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Segoe UI Black" panose="020B0A02040204020203" pitchFamily="34" charset="0"/>
              </a:rPr>
              <a:t>・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Segoe UI Black" panose="020B0A02040204020203" pitchFamily="34" charset="0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932766" y="3285056"/>
            <a:ext cx="703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Segoe UI Black" panose="020B0A02040204020203" pitchFamily="34" charset="0"/>
              </a:rPr>
              <a:t>・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Segoe UI Black" panose="020B0A02040204020203" pitchFamily="34" charset="0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497259" y="3683158"/>
            <a:ext cx="703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Segoe UI Black" panose="020B0A02040204020203" pitchFamily="34" charset="0"/>
              </a:rPr>
              <a:t>・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Segoe UI Black" panose="020B0A02040204020203" pitchFamily="34" charset="0"/>
            </a:endParaRPr>
          </a:p>
        </p:txBody>
      </p:sp>
      <p:cxnSp>
        <p:nvCxnSpPr>
          <p:cNvPr id="12" name="直線コネクタ 11"/>
          <p:cNvCxnSpPr/>
          <p:nvPr/>
        </p:nvCxnSpPr>
        <p:spPr>
          <a:xfrm>
            <a:off x="1636617" y="2002369"/>
            <a:ext cx="847151" cy="0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/>
        </p:nvCxnSpPr>
        <p:spPr>
          <a:xfrm>
            <a:off x="2771800" y="2839143"/>
            <a:ext cx="495398" cy="0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直線コネクタ 47"/>
          <p:cNvCxnSpPr/>
          <p:nvPr/>
        </p:nvCxnSpPr>
        <p:spPr>
          <a:xfrm>
            <a:off x="2875902" y="3127093"/>
            <a:ext cx="495398" cy="0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直線コネクタ 48"/>
          <p:cNvCxnSpPr/>
          <p:nvPr/>
        </p:nvCxnSpPr>
        <p:spPr>
          <a:xfrm>
            <a:off x="2483768" y="3411110"/>
            <a:ext cx="783430" cy="0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直線コネクタ 52"/>
          <p:cNvCxnSpPr/>
          <p:nvPr/>
        </p:nvCxnSpPr>
        <p:spPr>
          <a:xfrm>
            <a:off x="1311950" y="3012751"/>
            <a:ext cx="495398" cy="0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直線コネクタ 53"/>
          <p:cNvCxnSpPr/>
          <p:nvPr/>
        </p:nvCxnSpPr>
        <p:spPr>
          <a:xfrm>
            <a:off x="1107445" y="3347542"/>
            <a:ext cx="495398" cy="0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直線コネクタ 54"/>
          <p:cNvCxnSpPr/>
          <p:nvPr/>
        </p:nvCxnSpPr>
        <p:spPr>
          <a:xfrm flipV="1">
            <a:off x="261864" y="3444922"/>
            <a:ext cx="781744" cy="5127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直線コネクタ 56"/>
          <p:cNvCxnSpPr/>
          <p:nvPr/>
        </p:nvCxnSpPr>
        <p:spPr>
          <a:xfrm>
            <a:off x="32799" y="4367161"/>
            <a:ext cx="464460" cy="0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直線コネクタ 58"/>
          <p:cNvCxnSpPr/>
          <p:nvPr/>
        </p:nvCxnSpPr>
        <p:spPr>
          <a:xfrm flipV="1">
            <a:off x="492662" y="4001327"/>
            <a:ext cx="258963" cy="365836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直線コネクタ 62"/>
          <p:cNvCxnSpPr/>
          <p:nvPr/>
        </p:nvCxnSpPr>
        <p:spPr>
          <a:xfrm>
            <a:off x="1042312" y="3447485"/>
            <a:ext cx="130267" cy="99181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直線コネクタ 65"/>
          <p:cNvCxnSpPr/>
          <p:nvPr/>
        </p:nvCxnSpPr>
        <p:spPr>
          <a:xfrm>
            <a:off x="1598765" y="3350521"/>
            <a:ext cx="57375" cy="196145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直線コネクタ 67"/>
          <p:cNvCxnSpPr>
            <a:endCxn id="41" idx="3"/>
          </p:cNvCxnSpPr>
          <p:nvPr/>
        </p:nvCxnSpPr>
        <p:spPr>
          <a:xfrm>
            <a:off x="1807743" y="3012751"/>
            <a:ext cx="302127" cy="546472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直線コネクタ 71"/>
          <p:cNvCxnSpPr/>
          <p:nvPr/>
        </p:nvCxnSpPr>
        <p:spPr>
          <a:xfrm flipH="1">
            <a:off x="2604278" y="2839143"/>
            <a:ext cx="167522" cy="66617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直線コネクタ 74"/>
          <p:cNvCxnSpPr/>
          <p:nvPr/>
        </p:nvCxnSpPr>
        <p:spPr>
          <a:xfrm flipH="1">
            <a:off x="2593960" y="3128463"/>
            <a:ext cx="281523" cy="40330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748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1D516-CF58-48C3-83DE-A1CC37B3FEA8}" type="slidenum">
              <a:rPr lang="en-US" altLang="ja-JP" smtClean="0"/>
              <a:pPr/>
              <a:t>5</a:t>
            </a:fld>
            <a:endParaRPr lang="en-US" altLang="ja-JP"/>
          </a:p>
        </p:txBody>
      </p:sp>
      <p:sp>
        <p:nvSpPr>
          <p:cNvPr id="5" name="額縁 4"/>
          <p:cNvSpPr/>
          <p:nvPr/>
        </p:nvSpPr>
        <p:spPr>
          <a:xfrm>
            <a:off x="179512" y="260647"/>
            <a:ext cx="5099050" cy="672455"/>
          </a:xfrm>
          <a:prstGeom prst="bevel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400" b="1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環境省での業務内容</a:t>
            </a:r>
            <a:r>
              <a:rPr lang="ja-JP" altLang="en-US" sz="2400" b="1" dirty="0">
                <a:solidFill>
                  <a:schemeClr val="bg1">
                    <a:lumMod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　</a:t>
            </a:r>
          </a:p>
        </p:txBody>
      </p:sp>
      <p:sp>
        <p:nvSpPr>
          <p:cNvPr id="6" name="角丸四角形 5"/>
          <p:cNvSpPr/>
          <p:nvPr/>
        </p:nvSpPr>
        <p:spPr>
          <a:xfrm>
            <a:off x="251818" y="1124744"/>
            <a:ext cx="8640662" cy="5039965"/>
          </a:xfrm>
          <a:prstGeom prst="roundRect">
            <a:avLst>
              <a:gd name="adj" fmla="val 10017"/>
            </a:avLst>
          </a:prstGeom>
          <a:noFill/>
          <a:ln w="38100" cmpd="dbl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spcBef>
                <a:spcPct val="20000"/>
              </a:spcBef>
              <a:buClr>
                <a:srgbClr val="0000FF"/>
              </a:buClr>
              <a:buSzPct val="70000"/>
              <a:defRPr/>
            </a:pPr>
            <a:r>
              <a:rPr lang="ja-JP" altLang="en-US" sz="2200" b="1" dirty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◆資料及びデータ等の整理・作成業務・・・</a:t>
            </a:r>
            <a:endParaRPr lang="en-US" altLang="ja-JP" sz="2200" b="1" dirty="0">
              <a:solidFill>
                <a:prstClr val="black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SzPct val="70000"/>
              <a:defRPr/>
            </a:pPr>
            <a:r>
              <a:rPr lang="ja-JP" altLang="en-US" sz="2200" b="1" dirty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　資料のスキャニングによる電子データ化作業のほか、</a:t>
            </a:r>
            <a:endParaRPr lang="en-US" altLang="ja-JP" sz="2200" b="1" dirty="0">
              <a:solidFill>
                <a:prstClr val="black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SzPct val="70000"/>
              <a:defRPr/>
            </a:pPr>
            <a:r>
              <a:rPr lang="ja-JP" altLang="en-US" sz="2200" b="1" dirty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　名刺の作成、議事録作成、会議資料等のコピー・編纂などを</a:t>
            </a:r>
            <a:endParaRPr lang="en-US" altLang="ja-JP" sz="2200" b="1" dirty="0">
              <a:solidFill>
                <a:prstClr val="black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SzPct val="70000"/>
              <a:defRPr/>
            </a:pPr>
            <a:r>
              <a:rPr lang="ja-JP" altLang="en-US" sz="2200" b="1" dirty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lang="ja-JP" altLang="en-US" sz="2200" b="1" u="sng" dirty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省横断的に</a:t>
            </a:r>
            <a:r>
              <a:rPr lang="ja-JP" altLang="en-US" sz="2200" b="1" u="sng" dirty="0" smtClean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集中化のうえ実施</a:t>
            </a:r>
            <a:r>
              <a:rPr lang="en-US" altLang="ja-JP" sz="2200" b="1" u="sng" dirty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【</a:t>
            </a:r>
            <a:r>
              <a:rPr lang="ja-JP" altLang="en-US" sz="2200" b="1" u="sng" dirty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業務支援室</a:t>
            </a:r>
            <a:r>
              <a:rPr lang="en-US" altLang="ja-JP" sz="2200" b="1" u="sng" dirty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】</a:t>
            </a:r>
            <a:endParaRPr lang="ja-JP" altLang="en-US" sz="2200" b="1" u="sng" dirty="0">
              <a:solidFill>
                <a:prstClr val="black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SzPct val="70000"/>
              <a:defRPr/>
            </a:pPr>
            <a:endParaRPr lang="en-US" altLang="ja-JP" sz="2200" b="1" dirty="0" smtClean="0">
              <a:solidFill>
                <a:prstClr val="black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SzPct val="70000"/>
              <a:defRPr/>
            </a:pPr>
            <a:r>
              <a:rPr lang="ja-JP" altLang="en-US" sz="2200" b="1" dirty="0" smtClean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◆庶務及び庶務補助業務・・・</a:t>
            </a:r>
            <a:endParaRPr lang="en-US" altLang="ja-JP" sz="2200" b="1" dirty="0" smtClean="0">
              <a:solidFill>
                <a:prstClr val="black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SzPct val="70000"/>
              <a:defRPr/>
            </a:pPr>
            <a:r>
              <a:rPr lang="ja-JP" altLang="en-US" sz="2200" b="1" dirty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　各種資料のコピー、ファイリング、文書管理・書類</a:t>
            </a:r>
            <a:r>
              <a:rPr lang="ja-JP" altLang="en-US" sz="2200" b="1" dirty="0" smtClean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整理など</a:t>
            </a:r>
            <a:r>
              <a:rPr lang="ja-JP" altLang="en-US" sz="2200" b="1" dirty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　　</a:t>
            </a:r>
            <a:endParaRPr lang="en-US" altLang="ja-JP" sz="2200" b="1" dirty="0" smtClean="0">
              <a:solidFill>
                <a:prstClr val="black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SzPct val="70000"/>
              <a:defRPr/>
            </a:pPr>
            <a:endParaRPr lang="en-US" altLang="ja-JP" sz="2200" b="1" dirty="0" smtClean="0">
              <a:solidFill>
                <a:prstClr val="black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SzPct val="70000"/>
              <a:defRPr/>
            </a:pPr>
            <a:r>
              <a:rPr lang="en-US" altLang="ja-JP" sz="2200" b="1" dirty="0" smtClean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※</a:t>
            </a:r>
            <a:r>
              <a:rPr lang="ja-JP" altLang="en-US" sz="2200" b="1" dirty="0" smtClean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障害の種類や程度に応じて対応可能な業務に従事いただきます。</a:t>
            </a:r>
            <a:endParaRPr lang="en-US" altLang="ja-JP" sz="2200" b="1" dirty="0">
              <a:solidFill>
                <a:prstClr val="black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SzPct val="70000"/>
              <a:defRPr/>
            </a:pPr>
            <a:r>
              <a:rPr lang="en-US" altLang="ja-JP" sz="2200" b="1" dirty="0" smtClean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※</a:t>
            </a:r>
            <a:r>
              <a:rPr lang="ja-JP" altLang="en-US" sz="2200" b="1" dirty="0" smtClean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上記の業務内容は当面従事いただく内容です。常勤で採用された場合、経験や実績に基づき業務内容が変わる可能性があります。</a:t>
            </a:r>
            <a:endParaRPr lang="en-US" altLang="ja-JP" dirty="0">
              <a:solidFill>
                <a:prstClr val="black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39976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スライド番号プレースホルダー 3"/>
          <p:cNvSpPr>
            <a:spLocks noGrp="1"/>
          </p:cNvSpPr>
          <p:nvPr>
            <p:ph type="sldNum" sz="quarter" idx="12"/>
          </p:nvPr>
        </p:nvSpPr>
        <p:spPr bwMode="auto">
          <a:xfrm>
            <a:off x="6875463" y="641032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E936E72-CFBB-4D89-8DDB-80B82BD253E4}" type="slidenum">
              <a:rPr lang="en-US" altLang="ja-JP" sz="1200">
                <a:solidFill>
                  <a:srgbClr val="898989"/>
                </a:solidFill>
                <a:latin typeface="Tahoma" panose="020B0604030504040204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altLang="ja-JP" sz="1200">
              <a:solidFill>
                <a:srgbClr val="898989"/>
              </a:solidFill>
              <a:latin typeface="Tahoma" panose="020B0604030504040204" pitchFamily="34" charset="0"/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193675" y="1026621"/>
            <a:ext cx="8683625" cy="5616604"/>
          </a:xfrm>
          <a:prstGeom prst="roundRect">
            <a:avLst>
              <a:gd name="adj" fmla="val 10017"/>
            </a:avLst>
          </a:prstGeom>
          <a:noFill/>
          <a:ln w="38100" cmpd="dbl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spcBef>
                <a:spcPct val="20000"/>
              </a:spcBef>
              <a:buClr>
                <a:srgbClr val="0000FF"/>
              </a:buClr>
              <a:buSzPct val="70000"/>
              <a:defRPr/>
            </a:pPr>
            <a:r>
              <a:rPr lang="ja-JP" altLang="en-US" sz="2400" b="1" dirty="0" smtClean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◆ 点字ブロック（各階）ほか、多目的トイレについては、環境省のある中央合同庁舎５号館の複数フロアに設置しています。</a:t>
            </a:r>
            <a:endParaRPr lang="en-US" altLang="ja-JP" sz="2400" b="1" dirty="0" smtClean="0">
              <a:solidFill>
                <a:prstClr val="black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SzPct val="70000"/>
              <a:defRPr/>
            </a:pPr>
            <a:r>
              <a:rPr lang="ja-JP" altLang="en-US" sz="2400" b="1" dirty="0" smtClean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lang="en-US" altLang="ja-JP" sz="2400" b="1" dirty="0" smtClean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※</a:t>
            </a:r>
            <a:r>
              <a:rPr lang="ja-JP" altLang="en-US" sz="2400" b="1" dirty="0" smtClean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今後、多目的トイレや点字案内・点字ブロック等の拡充を予定。</a:t>
            </a:r>
            <a:endParaRPr lang="en-US" altLang="ja-JP" sz="2400" b="1" dirty="0" smtClean="0">
              <a:solidFill>
                <a:prstClr val="black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SzPct val="70000"/>
              <a:defRPr/>
            </a:pPr>
            <a:endParaRPr lang="en-US" altLang="ja-JP" sz="2400" b="1" dirty="0">
              <a:solidFill>
                <a:prstClr val="black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SzPct val="70000"/>
              <a:defRPr/>
            </a:pPr>
            <a:r>
              <a:rPr lang="ja-JP" altLang="en-US" sz="2400" b="1" dirty="0" smtClean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◆ 来年度から臨床心理士等の外部の専門家に委託し、主に精神障害をお持ちの方のフォローやケアを必要に応じて行う予定で</a:t>
            </a:r>
            <a:r>
              <a:rPr lang="ja-JP" altLang="en-US" sz="2400" b="1" dirty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す</a:t>
            </a:r>
            <a:r>
              <a:rPr lang="ja-JP" altLang="en-US" sz="2400" b="1" dirty="0" smtClean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。</a:t>
            </a:r>
            <a:endParaRPr lang="en-US" altLang="ja-JP" sz="2400" b="1" dirty="0" smtClean="0">
              <a:solidFill>
                <a:prstClr val="black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SzPct val="70000"/>
              <a:defRPr/>
            </a:pPr>
            <a:endParaRPr lang="en-US" altLang="ja-JP" sz="2400" b="1" dirty="0">
              <a:solidFill>
                <a:prstClr val="black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SzPct val="70000"/>
              <a:defRPr/>
            </a:pPr>
            <a:r>
              <a:rPr lang="en-US" altLang="ja-JP" sz="2400" b="1" dirty="0" smtClean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◆ </a:t>
            </a:r>
            <a:r>
              <a:rPr lang="ja-JP" altLang="en-US" sz="2400" b="1" dirty="0" smtClean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アットホームで風通しのよい職場です！</a:t>
            </a:r>
            <a:endParaRPr lang="en-US" altLang="ja-JP" sz="2400" b="1" dirty="0" smtClean="0">
              <a:solidFill>
                <a:prstClr val="black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SzPct val="70000"/>
              <a:defRPr/>
            </a:pPr>
            <a:endParaRPr lang="en-US" altLang="ja-JP" sz="800" b="1" dirty="0" smtClean="0">
              <a:solidFill>
                <a:prstClr val="black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7" name="額縁 6"/>
          <p:cNvSpPr/>
          <p:nvPr/>
        </p:nvSpPr>
        <p:spPr>
          <a:xfrm>
            <a:off x="193675" y="122238"/>
            <a:ext cx="4378325" cy="519112"/>
          </a:xfrm>
          <a:prstGeom prst="bevel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400" b="1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環境省における職場環境</a:t>
            </a:r>
            <a:endParaRPr lang="ja-JP" altLang="en-US" sz="2400" b="1" dirty="0">
              <a:solidFill>
                <a:schemeClr val="tx1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grpSp>
        <p:nvGrpSpPr>
          <p:cNvPr id="23558" name="グループ化 6"/>
          <p:cNvGrpSpPr>
            <a:grpSpLocks/>
          </p:cNvGrpSpPr>
          <p:nvPr/>
        </p:nvGrpSpPr>
        <p:grpSpPr bwMode="auto">
          <a:xfrm>
            <a:off x="130175" y="220663"/>
            <a:ext cx="8891588" cy="520700"/>
            <a:chOff x="143669" y="29588"/>
            <a:chExt cx="8892343" cy="519092"/>
          </a:xfrm>
        </p:grpSpPr>
        <p:cxnSp>
          <p:nvCxnSpPr>
            <p:cNvPr id="11" name="直線コネクタ 10"/>
            <p:cNvCxnSpPr/>
            <p:nvPr/>
          </p:nvCxnSpPr>
          <p:spPr>
            <a:xfrm>
              <a:off x="143669" y="548680"/>
              <a:ext cx="8820899" cy="0"/>
            </a:xfrm>
            <a:prstGeom prst="line">
              <a:avLst/>
            </a:prstGeom>
            <a:ln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560" name="グループ化 7"/>
            <p:cNvGrpSpPr>
              <a:grpSpLocks/>
            </p:cNvGrpSpPr>
            <p:nvPr/>
          </p:nvGrpSpPr>
          <p:grpSpPr bwMode="auto">
            <a:xfrm>
              <a:off x="6947480" y="29588"/>
              <a:ext cx="2088532" cy="292291"/>
              <a:chOff x="13443884" y="57784"/>
              <a:chExt cx="3767142" cy="435502"/>
            </a:xfrm>
          </p:grpSpPr>
          <p:pic>
            <p:nvPicPr>
              <p:cNvPr id="23561" name="図 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544692" y="57784"/>
                <a:ext cx="666334" cy="4355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562" name="図 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43884" y="187475"/>
                <a:ext cx="2980149" cy="2200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12507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16037</TotalTime>
  <Words>504</Words>
  <Application>Microsoft Office PowerPoint</Application>
  <PresentationFormat>画面に合わせる (4:3)</PresentationFormat>
  <Paragraphs>117</Paragraphs>
  <Slides>6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13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6</vt:i4>
      </vt:variant>
    </vt:vector>
  </HeadingPairs>
  <TitlesOfParts>
    <vt:vector size="21" baseType="lpstr">
      <vt:lpstr>ＤＦ平成明朝体W7</vt:lpstr>
      <vt:lpstr>HG丸ｺﾞｼｯｸM-PRO</vt:lpstr>
      <vt:lpstr>Meiryo UI</vt:lpstr>
      <vt:lpstr>ＭＳ Ｐゴシック</vt:lpstr>
      <vt:lpstr>ＭＳ Ｐ明朝</vt:lpstr>
      <vt:lpstr>Osaka</vt:lpstr>
      <vt:lpstr>メイリオ</vt:lpstr>
      <vt:lpstr>Arial</vt:lpstr>
      <vt:lpstr>Calibri</vt:lpstr>
      <vt:lpstr>Segoe UI Black</vt:lpstr>
      <vt:lpstr>Tahoma</vt:lpstr>
      <vt:lpstr>Times</vt:lpstr>
      <vt:lpstr>Wingdings</vt:lpstr>
      <vt:lpstr>Office ​​テーマ</vt:lpstr>
      <vt:lpstr>1_Office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環境省</dc:creator>
  <cp:lastModifiedBy>井上 昇</cp:lastModifiedBy>
  <cp:revision>1023</cp:revision>
  <cp:lastPrinted>2018-11-16T01:12:06Z</cp:lastPrinted>
  <dcterms:created xsi:type="dcterms:W3CDTF">2005-07-11T08:14:41Z</dcterms:created>
  <dcterms:modified xsi:type="dcterms:W3CDTF">2018-11-20T05:22:03Z</dcterms:modified>
</cp:coreProperties>
</file>