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1"/>
  </p:sldMasterIdLst>
  <p:sldIdLst>
    <p:sldId id="256" r:id="rId2"/>
    <p:sldId id="257" r:id="rId3"/>
    <p:sldId id="258" r:id="rId4"/>
    <p:sldId id="260" r:id="rId5"/>
    <p:sldId id="261" r:id="rId6"/>
  </p:sldIdLst>
  <p:sldSz cx="9144000" cy="6858000" type="screen4x3"/>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C1C1C"/>
    <a:srgbClr val="FF3300"/>
    <a:srgbClr val="F84D08"/>
    <a:srgbClr val="FF6600"/>
    <a:srgbClr val="0000FF"/>
    <a:srgbClr val="333333"/>
    <a:srgbClr val="F2F2F2"/>
    <a:srgbClr val="4D4D4D"/>
    <a:srgbClr val="38383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5" d="100"/>
          <a:sy n="115" d="100"/>
        </p:scale>
        <p:origin x="147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11/22/2018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2890439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11/22/2018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5387889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11/22/2018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3639954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11/22/2018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7169351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C764DE79-268F-4C1A-8933-263129D2AF90}" type="datetimeFigureOut">
              <a:rPr lang="en-US" smtClean="0"/>
              <a:t>11/22/2018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9595456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smtClean="0"/>
              <a:t>11/22/2018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8271454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smtClean="0"/>
              <a:t>11/22/2018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7937497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smtClean="0"/>
              <a:t>11/22/2018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41836356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smtClean="0"/>
              <a:t>11/22/2018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9494788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764DE79-268F-4C1A-8933-263129D2AF90}" type="datetimeFigureOut">
              <a:rPr lang="en-US" smtClean="0"/>
              <a:t>11/22/2018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5825713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764DE79-268F-4C1A-8933-263129D2AF90}" type="datetimeFigureOut">
              <a:rPr lang="en-US" smtClean="0"/>
              <a:t>11/22/2018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9734699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smtClean="0"/>
              <a:t>11/22/2018</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smtClean="0"/>
              <a:t>‹#›</a:t>
            </a:fld>
            <a:endParaRPr lang="en-US" dirty="0"/>
          </a:p>
        </p:txBody>
      </p:sp>
    </p:spTree>
    <p:extLst>
      <p:ext uri="{BB962C8B-B14F-4D97-AF65-F5344CB8AC3E}">
        <p14:creationId xmlns:p14="http://schemas.microsoft.com/office/powerpoint/2010/main" val="37136111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図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96985" y="4029939"/>
            <a:ext cx="4350031" cy="938818"/>
          </a:xfrm>
          <a:prstGeom prst="rect">
            <a:avLst/>
          </a:prstGeom>
        </p:spPr>
      </p:pic>
      <p:sp>
        <p:nvSpPr>
          <p:cNvPr id="2" name="テキスト ボックス 1"/>
          <p:cNvSpPr txBox="1"/>
          <p:nvPr/>
        </p:nvSpPr>
        <p:spPr>
          <a:xfrm>
            <a:off x="0" y="2278467"/>
            <a:ext cx="9143999" cy="830997"/>
          </a:xfrm>
          <a:prstGeom prst="rect">
            <a:avLst/>
          </a:prstGeom>
          <a:noFill/>
        </p:spPr>
        <p:txBody>
          <a:bodyPr wrap="square" rtlCol="0" anchor="ctr" anchorCtr="0">
            <a:spAutoFit/>
          </a:bodyPr>
          <a:lstStyle/>
          <a:p>
            <a:pPr algn="ctr"/>
            <a:r>
              <a:rPr kumimoji="1" lang="ja-JP" altLang="en-US" sz="4800" spc="150" dirty="0" smtClean="0">
                <a:solidFill>
                  <a:srgbClr val="333333"/>
                </a:solidFill>
                <a:latin typeface="メイリオ" panose="020B0604030504040204" pitchFamily="50" charset="-128"/>
                <a:ea typeface="メイリオ" panose="020B0604030504040204" pitchFamily="50" charset="-128"/>
              </a:rPr>
              <a:t>職員採用のご案内</a:t>
            </a:r>
            <a:endParaRPr kumimoji="1" lang="ja-JP" altLang="en-US" sz="4800" spc="150" dirty="0">
              <a:solidFill>
                <a:srgbClr val="333333"/>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9783846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角丸四角形 4"/>
          <p:cNvSpPr/>
          <p:nvPr/>
        </p:nvSpPr>
        <p:spPr>
          <a:xfrm>
            <a:off x="412498" y="1101174"/>
            <a:ext cx="8208606" cy="2385207"/>
          </a:xfrm>
          <a:prstGeom prst="roundRect">
            <a:avLst>
              <a:gd name="adj" fmla="val 7509"/>
            </a:avLst>
          </a:prstGeom>
          <a:solidFill>
            <a:schemeClr val="accent4">
              <a:lumMod val="20000"/>
              <a:lumOff val="80000"/>
            </a:schemeClr>
          </a:solidFill>
          <a:ln>
            <a:solidFill>
              <a:srgbClr val="333333"/>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nSpc>
                <a:spcPts val="3300"/>
              </a:lnSpc>
            </a:pPr>
            <a:r>
              <a:rPr kumimoji="1" lang="en-US" altLang="ja-JP" sz="2400" spc="120" dirty="0">
                <a:solidFill>
                  <a:srgbClr val="1C1C1C"/>
                </a:solidFill>
                <a:latin typeface="メイリオ" panose="020B0604030504040204" pitchFamily="50" charset="-128"/>
                <a:ea typeface="メイリオ" panose="020B0604030504040204" pitchFamily="50" charset="-128"/>
              </a:rPr>
              <a:t>【</a:t>
            </a:r>
            <a:r>
              <a:rPr kumimoji="1" lang="ja-JP" altLang="en-US" sz="2400" spc="120" dirty="0">
                <a:solidFill>
                  <a:srgbClr val="1C1C1C"/>
                </a:solidFill>
                <a:latin typeface="メイリオ" panose="020B0604030504040204" pitchFamily="50" charset="-128"/>
                <a:ea typeface="メイリオ" panose="020B0604030504040204" pitchFamily="50" charset="-128"/>
              </a:rPr>
              <a:t>常勤職員</a:t>
            </a:r>
            <a:r>
              <a:rPr kumimoji="1" lang="en-US" altLang="ja-JP" sz="2400" spc="120" dirty="0" smtClean="0">
                <a:solidFill>
                  <a:srgbClr val="1C1C1C"/>
                </a:solidFill>
                <a:latin typeface="メイリオ" panose="020B0604030504040204" pitchFamily="50" charset="-128"/>
                <a:ea typeface="メイリオ" panose="020B0604030504040204" pitchFamily="50" charset="-128"/>
              </a:rPr>
              <a:t>】</a:t>
            </a:r>
          </a:p>
          <a:p>
            <a:pPr marL="342900" indent="-342900">
              <a:lnSpc>
                <a:spcPts val="3300"/>
              </a:lnSpc>
              <a:buFont typeface="Wingdings" panose="05000000000000000000" pitchFamily="2" charset="2"/>
              <a:buChar char="Ø"/>
            </a:pPr>
            <a:r>
              <a:rPr kumimoji="1" lang="ja-JP" altLang="en-US" sz="2400" spc="120" dirty="0" smtClean="0">
                <a:solidFill>
                  <a:srgbClr val="1C1C1C"/>
                </a:solidFill>
                <a:latin typeface="メイリオ" panose="020B0604030504040204" pitchFamily="50" charset="-128"/>
                <a:ea typeface="メイリオ" panose="020B0604030504040204" pitchFamily="50" charset="-128"/>
              </a:rPr>
              <a:t>職員の人事記録の整備や資料整理</a:t>
            </a:r>
            <a:endParaRPr kumimoji="1" lang="en-US" altLang="ja-JP" sz="2400" spc="120" dirty="0" smtClean="0">
              <a:solidFill>
                <a:srgbClr val="1C1C1C"/>
              </a:solidFill>
              <a:latin typeface="メイリオ" panose="020B0604030504040204" pitchFamily="50" charset="-128"/>
              <a:ea typeface="メイリオ" panose="020B0604030504040204" pitchFamily="50" charset="-128"/>
            </a:endParaRPr>
          </a:p>
          <a:p>
            <a:pPr marL="342900" indent="-342900">
              <a:lnSpc>
                <a:spcPts val="3300"/>
              </a:lnSpc>
              <a:buFont typeface="Wingdings" panose="05000000000000000000" pitchFamily="2" charset="2"/>
              <a:buChar char="Ø"/>
            </a:pPr>
            <a:r>
              <a:rPr kumimoji="1" lang="ja-JP" altLang="en-US" sz="2400" spc="120" dirty="0" smtClean="0">
                <a:solidFill>
                  <a:srgbClr val="1C1C1C"/>
                </a:solidFill>
                <a:latin typeface="メイリオ" panose="020B0604030504040204" pitchFamily="50" charset="-128"/>
                <a:ea typeface="メイリオ" panose="020B0604030504040204" pitchFamily="50" charset="-128"/>
              </a:rPr>
              <a:t>文書</a:t>
            </a:r>
            <a:r>
              <a:rPr kumimoji="1" lang="ja-JP" altLang="en-US" sz="2400" spc="120" dirty="0">
                <a:solidFill>
                  <a:srgbClr val="1C1C1C"/>
                </a:solidFill>
                <a:latin typeface="メイリオ" panose="020B0604030504040204" pitchFamily="50" charset="-128"/>
                <a:ea typeface="メイリオ" panose="020B0604030504040204" pitchFamily="50" charset="-128"/>
              </a:rPr>
              <a:t>管理・書類整理、職員の出勤簿・休暇簿</a:t>
            </a:r>
            <a:r>
              <a:rPr kumimoji="1" lang="ja-JP" altLang="en-US" sz="2400" spc="120" dirty="0" smtClean="0">
                <a:solidFill>
                  <a:srgbClr val="1C1C1C"/>
                </a:solidFill>
                <a:latin typeface="メイリオ" panose="020B0604030504040204" pitchFamily="50" charset="-128"/>
                <a:ea typeface="メイリオ" panose="020B0604030504040204" pitchFamily="50" charset="-128"/>
              </a:rPr>
              <a:t>管理</a:t>
            </a:r>
            <a:endParaRPr kumimoji="1" lang="en-US" altLang="ja-JP" sz="2400" spc="120" dirty="0" smtClean="0">
              <a:solidFill>
                <a:srgbClr val="1C1C1C"/>
              </a:solidFill>
              <a:latin typeface="メイリオ" panose="020B0604030504040204" pitchFamily="50" charset="-128"/>
              <a:ea typeface="メイリオ" panose="020B0604030504040204" pitchFamily="50" charset="-128"/>
            </a:endParaRPr>
          </a:p>
          <a:p>
            <a:pPr marL="342900" indent="-342900">
              <a:lnSpc>
                <a:spcPts val="3300"/>
              </a:lnSpc>
              <a:buFont typeface="Wingdings" panose="05000000000000000000" pitchFamily="2" charset="2"/>
              <a:buChar char="Ø"/>
            </a:pPr>
            <a:r>
              <a:rPr kumimoji="1" lang="ja-JP" altLang="en-US" sz="2400" spc="120" dirty="0" smtClean="0">
                <a:solidFill>
                  <a:srgbClr val="1C1C1C"/>
                </a:solidFill>
                <a:latin typeface="メイリオ" panose="020B0604030504040204" pitchFamily="50" charset="-128"/>
                <a:ea typeface="メイリオ" panose="020B0604030504040204" pitchFamily="50" charset="-128"/>
              </a:rPr>
              <a:t>人事</a:t>
            </a:r>
            <a:r>
              <a:rPr kumimoji="1" lang="ja-JP" altLang="en-US" sz="2400" spc="120" dirty="0">
                <a:solidFill>
                  <a:srgbClr val="1C1C1C"/>
                </a:solidFill>
                <a:latin typeface="メイリオ" panose="020B0604030504040204" pitchFamily="50" charset="-128"/>
                <a:ea typeface="メイリオ" panose="020B0604030504040204" pitchFamily="50" charset="-128"/>
              </a:rPr>
              <a:t>システムのデータ入力作業　</a:t>
            </a:r>
            <a:r>
              <a:rPr kumimoji="1" lang="ja-JP" altLang="en-US" sz="2400" spc="120" dirty="0" smtClean="0">
                <a:solidFill>
                  <a:srgbClr val="1C1C1C"/>
                </a:solidFill>
                <a:latin typeface="メイリオ" panose="020B0604030504040204" pitchFamily="50" charset="-128"/>
                <a:ea typeface="メイリオ" panose="020B0604030504040204" pitchFamily="50" charset="-128"/>
              </a:rPr>
              <a:t>など</a:t>
            </a:r>
            <a:endParaRPr kumimoji="1" lang="en-US" altLang="ja-JP" sz="2400" spc="120" dirty="0" smtClean="0">
              <a:solidFill>
                <a:srgbClr val="1C1C1C"/>
              </a:solidFill>
              <a:latin typeface="メイリオ" panose="020B0604030504040204" pitchFamily="50" charset="-128"/>
              <a:ea typeface="メイリオ" panose="020B0604030504040204" pitchFamily="50" charset="-128"/>
            </a:endParaRPr>
          </a:p>
          <a:p>
            <a:pPr>
              <a:lnSpc>
                <a:spcPct val="100000"/>
              </a:lnSpc>
            </a:pPr>
            <a:endParaRPr kumimoji="1" lang="en-US" altLang="ja-JP" sz="1200" spc="120" dirty="0">
              <a:solidFill>
                <a:srgbClr val="1C1C1C"/>
              </a:solidFill>
              <a:latin typeface="メイリオ" panose="020B0604030504040204" pitchFamily="50" charset="-128"/>
              <a:ea typeface="メイリオ" panose="020B0604030504040204" pitchFamily="50" charset="-128"/>
            </a:endParaRPr>
          </a:p>
          <a:p>
            <a:r>
              <a:rPr kumimoji="1" lang="en-US" altLang="ja-JP" sz="1500" spc="120" dirty="0">
                <a:solidFill>
                  <a:srgbClr val="1C1C1C"/>
                </a:solidFill>
                <a:latin typeface="メイリオ" panose="020B0604030504040204" pitchFamily="50" charset="-128"/>
                <a:ea typeface="メイリオ" panose="020B0604030504040204" pitchFamily="50" charset="-128"/>
              </a:rPr>
              <a:t>※</a:t>
            </a:r>
            <a:r>
              <a:rPr kumimoji="1" lang="ja-JP" altLang="en-US" sz="1500" spc="120" dirty="0">
                <a:solidFill>
                  <a:srgbClr val="1C1C1C"/>
                </a:solidFill>
                <a:latin typeface="メイリオ" panose="020B0604030504040204" pitchFamily="50" charset="-128"/>
                <a:ea typeface="メイリオ" panose="020B0604030504040204" pitchFamily="50" charset="-128"/>
              </a:rPr>
              <a:t>国家公務員障害者選考</a:t>
            </a:r>
            <a:r>
              <a:rPr kumimoji="1" lang="ja-JP" altLang="en-US" sz="1500" spc="120" dirty="0" smtClean="0">
                <a:solidFill>
                  <a:srgbClr val="1C1C1C"/>
                </a:solidFill>
                <a:latin typeface="メイリオ" panose="020B0604030504040204" pitchFamily="50" charset="-128"/>
                <a:ea typeface="メイリオ" panose="020B0604030504040204" pitchFamily="50" charset="-128"/>
              </a:rPr>
              <a:t>試験から</a:t>
            </a:r>
            <a:r>
              <a:rPr kumimoji="1" lang="ja-JP" altLang="en-US" sz="1500" spc="120" dirty="0">
                <a:solidFill>
                  <a:srgbClr val="1C1C1C"/>
                </a:solidFill>
                <a:latin typeface="メイリオ" panose="020B0604030504040204" pitchFamily="50" charset="-128"/>
                <a:ea typeface="メイリオ" panose="020B0604030504040204" pitchFamily="50" charset="-128"/>
              </a:rPr>
              <a:t>採用します。</a:t>
            </a:r>
            <a:endParaRPr kumimoji="1" lang="en-US" altLang="ja-JP" sz="1500" spc="120" dirty="0">
              <a:solidFill>
                <a:srgbClr val="1C1C1C"/>
              </a:solidFill>
              <a:latin typeface="メイリオ" panose="020B0604030504040204" pitchFamily="50" charset="-128"/>
              <a:ea typeface="メイリオ" panose="020B0604030504040204" pitchFamily="50" charset="-128"/>
            </a:endParaRPr>
          </a:p>
        </p:txBody>
      </p:sp>
      <p:pic>
        <p:nvPicPr>
          <p:cNvPr id="4" name="Picture 2" descr="説明: 説明: 説明: 説明: 説明: 説明: 説明: 図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65673" y="89146"/>
            <a:ext cx="1228725" cy="37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角丸四角形 7"/>
          <p:cNvSpPr/>
          <p:nvPr/>
        </p:nvSpPr>
        <p:spPr>
          <a:xfrm>
            <a:off x="412498" y="3620480"/>
            <a:ext cx="8208606" cy="1966616"/>
          </a:xfrm>
          <a:prstGeom prst="roundRect">
            <a:avLst>
              <a:gd name="adj" fmla="val 7509"/>
            </a:avLst>
          </a:prstGeom>
          <a:solidFill>
            <a:schemeClr val="accent4">
              <a:lumMod val="20000"/>
              <a:lumOff val="80000"/>
            </a:schemeClr>
          </a:solidFill>
          <a:ln>
            <a:solidFill>
              <a:srgbClr val="333333"/>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nSpc>
                <a:spcPts val="3300"/>
              </a:lnSpc>
            </a:pPr>
            <a:r>
              <a:rPr lang="en-US" altLang="ja-JP" sz="2400" spc="75" dirty="0">
                <a:solidFill>
                  <a:srgbClr val="1C1C1C"/>
                </a:solidFill>
                <a:latin typeface="メイリオ" panose="020B0604030504040204" pitchFamily="50" charset="-128"/>
                <a:ea typeface="メイリオ" panose="020B0604030504040204" pitchFamily="50" charset="-128"/>
              </a:rPr>
              <a:t>【</a:t>
            </a:r>
            <a:r>
              <a:rPr lang="ja-JP" altLang="en-US" sz="2400" spc="75" dirty="0">
                <a:solidFill>
                  <a:srgbClr val="1C1C1C"/>
                </a:solidFill>
                <a:latin typeface="メイリオ" panose="020B0604030504040204" pitchFamily="50" charset="-128"/>
                <a:ea typeface="メイリオ" panose="020B0604030504040204" pitchFamily="50" charset="-128"/>
              </a:rPr>
              <a:t>非常勤職員</a:t>
            </a:r>
            <a:r>
              <a:rPr lang="en-US" altLang="ja-JP" sz="2400" spc="75" dirty="0">
                <a:solidFill>
                  <a:srgbClr val="1C1C1C"/>
                </a:solidFill>
                <a:latin typeface="メイリオ" panose="020B0604030504040204" pitchFamily="50" charset="-128"/>
                <a:ea typeface="メイリオ" panose="020B0604030504040204" pitchFamily="50" charset="-128"/>
              </a:rPr>
              <a:t>】</a:t>
            </a:r>
          </a:p>
          <a:p>
            <a:pPr>
              <a:lnSpc>
                <a:spcPts val="3300"/>
              </a:lnSpc>
              <a:buFont typeface="Wingdings" panose="05000000000000000000" pitchFamily="2" charset="2"/>
              <a:buChar char="Ø"/>
            </a:pPr>
            <a:r>
              <a:rPr lang="ja-JP" altLang="en-US" sz="2400" spc="75" dirty="0" smtClean="0">
                <a:solidFill>
                  <a:srgbClr val="1C1C1C"/>
                </a:solidFill>
                <a:latin typeface="メイリオ" panose="020B0604030504040204" pitchFamily="50" charset="-128"/>
                <a:ea typeface="メイリオ" panose="020B0604030504040204" pitchFamily="50" charset="-128"/>
              </a:rPr>
              <a:t>文書</a:t>
            </a:r>
            <a:r>
              <a:rPr lang="ja-JP" altLang="en-US" sz="2400" spc="75" dirty="0">
                <a:solidFill>
                  <a:srgbClr val="1C1C1C"/>
                </a:solidFill>
                <a:latin typeface="メイリオ" panose="020B0604030504040204" pitchFamily="50" charset="-128"/>
                <a:ea typeface="メイリオ" panose="020B0604030504040204" pitchFamily="50" charset="-128"/>
              </a:rPr>
              <a:t>管理・書類整理、郵便物の</a:t>
            </a:r>
            <a:r>
              <a:rPr lang="ja-JP" altLang="en-US" sz="2400" spc="75" dirty="0" smtClean="0">
                <a:solidFill>
                  <a:srgbClr val="1C1C1C"/>
                </a:solidFill>
                <a:latin typeface="メイリオ" panose="020B0604030504040204" pitchFamily="50" charset="-128"/>
                <a:ea typeface="メイリオ" panose="020B0604030504040204" pitchFamily="50" charset="-128"/>
              </a:rPr>
              <a:t>集配</a:t>
            </a:r>
            <a:endParaRPr lang="en-US" altLang="ja-JP" sz="2400" spc="75" dirty="0">
              <a:solidFill>
                <a:srgbClr val="1C1C1C"/>
              </a:solidFill>
              <a:latin typeface="メイリオ" panose="020B0604030504040204" pitchFamily="50" charset="-128"/>
              <a:ea typeface="メイリオ" panose="020B0604030504040204" pitchFamily="50" charset="-128"/>
            </a:endParaRPr>
          </a:p>
          <a:p>
            <a:pPr>
              <a:lnSpc>
                <a:spcPts val="3300"/>
              </a:lnSpc>
              <a:buFont typeface="Wingdings" panose="05000000000000000000" pitchFamily="2" charset="2"/>
              <a:buChar char="Ø"/>
            </a:pPr>
            <a:r>
              <a:rPr lang="ja-JP" altLang="en-US" sz="2400" spc="75" dirty="0" smtClean="0">
                <a:solidFill>
                  <a:srgbClr val="1C1C1C"/>
                </a:solidFill>
                <a:latin typeface="メイリオ" panose="020B0604030504040204" pitchFamily="50" charset="-128"/>
                <a:ea typeface="メイリオ" panose="020B0604030504040204" pitchFamily="50" charset="-128"/>
              </a:rPr>
              <a:t>人事システムのデータ入力　など</a:t>
            </a:r>
            <a:endParaRPr lang="en-US" altLang="ja-JP" sz="2400" spc="75" dirty="0">
              <a:solidFill>
                <a:srgbClr val="1C1C1C"/>
              </a:solidFill>
              <a:latin typeface="メイリオ" panose="020B0604030504040204" pitchFamily="50" charset="-128"/>
              <a:ea typeface="メイリオ" panose="020B0604030504040204" pitchFamily="50" charset="-128"/>
            </a:endParaRPr>
          </a:p>
        </p:txBody>
      </p:sp>
      <p:sp>
        <p:nvSpPr>
          <p:cNvPr id="9" name="角丸四角形 8"/>
          <p:cNvSpPr/>
          <p:nvPr/>
        </p:nvSpPr>
        <p:spPr>
          <a:xfrm>
            <a:off x="66502" y="614428"/>
            <a:ext cx="4139738" cy="48286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kumimoji="1" lang="en-US" altLang="ja-JP" sz="2800" spc="75" dirty="0" smtClean="0">
                <a:solidFill>
                  <a:srgbClr val="1C1C1C"/>
                </a:solidFill>
                <a:latin typeface="メイリオ" panose="020B0604030504040204" pitchFamily="50" charset="-128"/>
                <a:ea typeface="メイリオ" panose="020B0604030504040204" pitchFamily="50" charset="-128"/>
              </a:rPr>
              <a:t>【</a:t>
            </a:r>
            <a:r>
              <a:rPr kumimoji="1" lang="ja-JP" altLang="en-US" sz="2800" spc="75" dirty="0" smtClean="0">
                <a:solidFill>
                  <a:srgbClr val="1C1C1C"/>
                </a:solidFill>
                <a:latin typeface="メイリオ" panose="020B0604030504040204" pitchFamily="50" charset="-128"/>
                <a:ea typeface="メイリオ" panose="020B0604030504040204" pitchFamily="50" charset="-128"/>
              </a:rPr>
              <a:t>主</a:t>
            </a:r>
            <a:r>
              <a:rPr kumimoji="1" lang="ja-JP" altLang="en-US" sz="2800" spc="75" dirty="0">
                <a:solidFill>
                  <a:srgbClr val="1C1C1C"/>
                </a:solidFill>
                <a:latin typeface="メイリオ" panose="020B0604030504040204" pitchFamily="50" charset="-128"/>
                <a:ea typeface="メイリオ" panose="020B0604030504040204" pitchFamily="50" charset="-128"/>
              </a:rPr>
              <a:t>な業務内容</a:t>
            </a:r>
            <a:r>
              <a:rPr kumimoji="1" lang="ja-JP" altLang="en-US" sz="2800" spc="75" dirty="0" smtClean="0">
                <a:solidFill>
                  <a:srgbClr val="1C1C1C"/>
                </a:solidFill>
                <a:latin typeface="メイリオ" panose="020B0604030504040204" pitchFamily="50" charset="-128"/>
                <a:ea typeface="メイリオ" panose="020B0604030504040204" pitchFamily="50" charset="-128"/>
              </a:rPr>
              <a:t>等</a:t>
            </a:r>
            <a:r>
              <a:rPr kumimoji="1" lang="en-US" altLang="ja-JP" sz="2800" spc="75" dirty="0" smtClean="0">
                <a:solidFill>
                  <a:srgbClr val="1C1C1C"/>
                </a:solidFill>
                <a:latin typeface="メイリオ" panose="020B0604030504040204" pitchFamily="50" charset="-128"/>
                <a:ea typeface="メイリオ" panose="020B0604030504040204" pitchFamily="50" charset="-128"/>
              </a:rPr>
              <a:t>】</a:t>
            </a:r>
            <a:endParaRPr kumimoji="1" lang="ja-JP" altLang="en-US" sz="2800" dirty="0">
              <a:solidFill>
                <a:srgbClr val="1C1C1C"/>
              </a:solidFill>
            </a:endParaRPr>
          </a:p>
        </p:txBody>
      </p:sp>
      <p:sp>
        <p:nvSpPr>
          <p:cNvPr id="2" name="テキスト ボックス 1"/>
          <p:cNvSpPr txBox="1"/>
          <p:nvPr/>
        </p:nvSpPr>
        <p:spPr>
          <a:xfrm>
            <a:off x="412498" y="5721195"/>
            <a:ext cx="8432244" cy="369332"/>
          </a:xfrm>
          <a:prstGeom prst="rect">
            <a:avLst/>
          </a:prstGeom>
          <a:noFill/>
        </p:spPr>
        <p:txBody>
          <a:bodyPr wrap="square" rtlCol="0">
            <a:spAutoFit/>
          </a:bodyPr>
          <a:lstStyle/>
          <a:p>
            <a:r>
              <a:rPr kumimoji="1" lang="en-US" altLang="ja-JP" dirty="0" smtClean="0">
                <a:solidFill>
                  <a:srgbClr val="1C1C1C"/>
                </a:solidFill>
                <a:latin typeface="メイリオ" panose="020B0604030504040204" pitchFamily="50" charset="-128"/>
                <a:ea typeface="メイリオ" panose="020B0604030504040204" pitchFamily="50" charset="-128"/>
              </a:rPr>
              <a:t>※</a:t>
            </a:r>
            <a:r>
              <a:rPr kumimoji="1" lang="ja-JP" altLang="en-US" dirty="0" smtClean="0">
                <a:solidFill>
                  <a:srgbClr val="1C1C1C"/>
                </a:solidFill>
                <a:latin typeface="メイリオ" panose="020B0604030504040204" pitchFamily="50" charset="-128"/>
                <a:ea typeface="メイリオ" panose="020B0604030504040204" pitchFamily="50" charset="-128"/>
              </a:rPr>
              <a:t>常勤職員・非常勤職員ともに障がいの程度に応じて業務内容を配慮いたします。</a:t>
            </a:r>
            <a:endParaRPr kumimoji="1" lang="ja-JP" altLang="en-US" dirty="0">
              <a:solidFill>
                <a:srgbClr val="1C1C1C"/>
              </a:solidFill>
              <a:latin typeface="メイリオ" panose="020B0604030504040204" pitchFamily="50" charset="-128"/>
              <a:ea typeface="メイリオ" panose="020B0604030504040204" pitchFamily="50" charset="-128"/>
            </a:endParaRPr>
          </a:p>
        </p:txBody>
      </p:sp>
      <p:sp>
        <p:nvSpPr>
          <p:cNvPr id="7" name="テキスト ボックス 6"/>
          <p:cNvSpPr txBox="1"/>
          <p:nvPr/>
        </p:nvSpPr>
        <p:spPr>
          <a:xfrm>
            <a:off x="412498" y="6065127"/>
            <a:ext cx="8432244" cy="646331"/>
          </a:xfrm>
          <a:prstGeom prst="rect">
            <a:avLst/>
          </a:prstGeom>
          <a:noFill/>
        </p:spPr>
        <p:txBody>
          <a:bodyPr wrap="square" rtlCol="0">
            <a:spAutoFit/>
          </a:bodyPr>
          <a:lstStyle/>
          <a:p>
            <a:r>
              <a:rPr kumimoji="1" lang="ja-JP" altLang="en-US" dirty="0" smtClean="0">
                <a:solidFill>
                  <a:srgbClr val="1C1C1C"/>
                </a:solidFill>
                <a:latin typeface="メイリオ" panose="020B0604030504040204" pitchFamily="50" charset="-128"/>
                <a:ea typeface="メイリオ" panose="020B0604030504040204" pitchFamily="50" charset="-128"/>
              </a:rPr>
              <a:t>　なお、現在、常勤職員として身体・精神の障がいが</a:t>
            </a:r>
            <a:r>
              <a:rPr kumimoji="1" lang="ja-JP" altLang="en-US" smtClean="0">
                <a:solidFill>
                  <a:srgbClr val="1C1C1C"/>
                </a:solidFill>
                <a:latin typeface="メイリオ" panose="020B0604030504040204" pitchFamily="50" charset="-128"/>
                <a:ea typeface="メイリオ" panose="020B0604030504040204" pitchFamily="50" charset="-128"/>
              </a:rPr>
              <a:t>ある方、計６名</a:t>
            </a:r>
            <a:r>
              <a:rPr kumimoji="1" lang="ja-JP" altLang="en-US" dirty="0" smtClean="0">
                <a:solidFill>
                  <a:srgbClr val="1C1C1C"/>
                </a:solidFill>
                <a:latin typeface="メイリオ" panose="020B0604030504040204" pitchFamily="50" charset="-128"/>
                <a:ea typeface="メイリオ" panose="020B0604030504040204" pitchFamily="50" charset="-128"/>
              </a:rPr>
              <a:t>が勤務しております。</a:t>
            </a:r>
            <a:endParaRPr kumimoji="1" lang="ja-JP" altLang="en-US" dirty="0">
              <a:solidFill>
                <a:srgbClr val="1C1C1C"/>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7106377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7344" y="39307"/>
            <a:ext cx="2671503" cy="673965"/>
          </a:xfrm>
        </p:spPr>
        <p:txBody>
          <a:bodyPr>
            <a:normAutofit/>
          </a:bodyPr>
          <a:lstStyle/>
          <a:p>
            <a:r>
              <a:rPr kumimoji="1" lang="en-US" altLang="ja-JP" sz="2000" dirty="0" smtClean="0">
                <a:solidFill>
                  <a:srgbClr val="333333"/>
                </a:solidFill>
                <a:latin typeface="メイリオ" panose="020B0604030504040204" pitchFamily="50" charset="-128"/>
                <a:ea typeface="メイリオ" panose="020B0604030504040204" pitchFamily="50" charset="-128"/>
              </a:rPr>
              <a:t>【</a:t>
            </a:r>
            <a:r>
              <a:rPr kumimoji="1" lang="ja-JP" altLang="en-US" sz="2000" dirty="0" smtClean="0">
                <a:solidFill>
                  <a:srgbClr val="333333"/>
                </a:solidFill>
                <a:latin typeface="メイリオ" panose="020B0604030504040204" pitchFamily="50" charset="-128"/>
                <a:ea typeface="メイリオ" panose="020B0604030504040204" pitchFamily="50" charset="-128"/>
              </a:rPr>
              <a:t>勤務場所</a:t>
            </a:r>
            <a:r>
              <a:rPr kumimoji="1" lang="en-US" altLang="ja-JP" sz="2000" dirty="0" smtClean="0">
                <a:solidFill>
                  <a:srgbClr val="333333"/>
                </a:solidFill>
                <a:latin typeface="メイリオ" panose="020B0604030504040204" pitchFamily="50" charset="-128"/>
                <a:ea typeface="メイリオ" panose="020B0604030504040204" pitchFamily="50" charset="-128"/>
              </a:rPr>
              <a:t>】</a:t>
            </a:r>
            <a:endParaRPr kumimoji="1" lang="ja-JP" altLang="en-US" sz="2000" dirty="0">
              <a:solidFill>
                <a:srgbClr val="333333"/>
              </a:solidFill>
              <a:latin typeface="メイリオ" panose="020B0604030504040204" pitchFamily="50" charset="-128"/>
              <a:ea typeface="メイリオ" panose="020B0604030504040204" pitchFamily="50" charset="-128"/>
            </a:endParaRPr>
          </a:p>
        </p:txBody>
      </p:sp>
      <p:pic>
        <p:nvPicPr>
          <p:cNvPr id="4" name="Picture 2" descr="説明: 説明: 説明: 説明: 説明: 説明: 説明: 図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66045" y="87943"/>
            <a:ext cx="1228725" cy="37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タイトル 1"/>
          <p:cNvSpPr txBox="1">
            <a:spLocks/>
          </p:cNvSpPr>
          <p:nvPr/>
        </p:nvSpPr>
        <p:spPr>
          <a:xfrm>
            <a:off x="257344" y="1913846"/>
            <a:ext cx="4854979" cy="67396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sz="2000" dirty="0" smtClean="0">
                <a:solidFill>
                  <a:srgbClr val="333333"/>
                </a:solidFill>
                <a:latin typeface="メイリオ" panose="020B0604030504040204" pitchFamily="50" charset="-128"/>
                <a:ea typeface="メイリオ" panose="020B0604030504040204" pitchFamily="50" charset="-128"/>
              </a:rPr>
              <a:t>【</a:t>
            </a:r>
            <a:r>
              <a:rPr lang="ja-JP" altLang="en-US" sz="2000" dirty="0" smtClean="0">
                <a:solidFill>
                  <a:srgbClr val="333333"/>
                </a:solidFill>
                <a:latin typeface="メイリオ" panose="020B0604030504040204" pitchFamily="50" charset="-128"/>
                <a:ea typeface="メイリオ" panose="020B0604030504040204" pitchFamily="50" charset="-128"/>
              </a:rPr>
              <a:t>主な施設等の整備状況</a:t>
            </a:r>
            <a:r>
              <a:rPr lang="en-US" altLang="ja-JP" sz="2000" dirty="0" smtClean="0">
                <a:solidFill>
                  <a:srgbClr val="333333"/>
                </a:solidFill>
                <a:latin typeface="メイリオ" panose="020B0604030504040204" pitchFamily="50" charset="-128"/>
                <a:ea typeface="メイリオ" panose="020B0604030504040204" pitchFamily="50" charset="-128"/>
              </a:rPr>
              <a:t>】</a:t>
            </a:r>
            <a:endParaRPr lang="ja-JP" altLang="en-US" sz="2000" dirty="0">
              <a:solidFill>
                <a:srgbClr val="333333"/>
              </a:solidFill>
              <a:latin typeface="メイリオ" panose="020B0604030504040204" pitchFamily="50" charset="-128"/>
              <a:ea typeface="メイリオ" panose="020B0604030504040204" pitchFamily="50" charset="-128"/>
            </a:endParaRPr>
          </a:p>
        </p:txBody>
      </p:sp>
      <p:sp>
        <p:nvSpPr>
          <p:cNvPr id="15" name="タイトル 1"/>
          <p:cNvSpPr txBox="1">
            <a:spLocks/>
          </p:cNvSpPr>
          <p:nvPr/>
        </p:nvSpPr>
        <p:spPr>
          <a:xfrm>
            <a:off x="257344" y="4393890"/>
            <a:ext cx="4854979" cy="67396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sz="2000" dirty="0" smtClean="0">
                <a:solidFill>
                  <a:srgbClr val="333333"/>
                </a:solidFill>
                <a:latin typeface="メイリオ" panose="020B0604030504040204" pitchFamily="50" charset="-128"/>
                <a:ea typeface="メイリオ" panose="020B0604030504040204" pitchFamily="50" charset="-128"/>
              </a:rPr>
              <a:t>【</a:t>
            </a:r>
            <a:r>
              <a:rPr lang="ja-JP" altLang="en-US" sz="2000" dirty="0" smtClean="0">
                <a:solidFill>
                  <a:srgbClr val="333333"/>
                </a:solidFill>
                <a:latin typeface="メイリオ" panose="020B0604030504040204" pitchFamily="50" charset="-128"/>
                <a:ea typeface="メイリオ" panose="020B0604030504040204" pitchFamily="50" charset="-128"/>
              </a:rPr>
              <a:t>サポート体制</a:t>
            </a:r>
            <a:r>
              <a:rPr lang="en-US" altLang="ja-JP" sz="2000" dirty="0" smtClean="0">
                <a:solidFill>
                  <a:srgbClr val="333333"/>
                </a:solidFill>
                <a:latin typeface="メイリオ" panose="020B0604030504040204" pitchFamily="50" charset="-128"/>
                <a:ea typeface="メイリオ" panose="020B0604030504040204" pitchFamily="50" charset="-128"/>
              </a:rPr>
              <a:t>】</a:t>
            </a:r>
            <a:endParaRPr lang="ja-JP" altLang="en-US" sz="2000" dirty="0">
              <a:solidFill>
                <a:srgbClr val="333333"/>
              </a:solidFill>
              <a:latin typeface="メイリオ" panose="020B0604030504040204" pitchFamily="50" charset="-128"/>
              <a:ea typeface="メイリオ" panose="020B0604030504040204" pitchFamily="50" charset="-128"/>
            </a:endParaRPr>
          </a:p>
        </p:txBody>
      </p:sp>
      <p:sp>
        <p:nvSpPr>
          <p:cNvPr id="9" name="角丸四角形 8"/>
          <p:cNvSpPr/>
          <p:nvPr/>
        </p:nvSpPr>
        <p:spPr>
          <a:xfrm>
            <a:off x="569695" y="535938"/>
            <a:ext cx="8208606" cy="1362873"/>
          </a:xfrm>
          <a:prstGeom prst="roundRect">
            <a:avLst>
              <a:gd name="adj" fmla="val 7509"/>
            </a:avLst>
          </a:prstGeom>
          <a:solidFill>
            <a:schemeClr val="accent4">
              <a:lumMod val="20000"/>
              <a:lumOff val="80000"/>
            </a:schemeClr>
          </a:solidFill>
          <a:ln>
            <a:solidFill>
              <a:srgbClr val="333333"/>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nSpc>
                <a:spcPts val="3000"/>
              </a:lnSpc>
            </a:pPr>
            <a:r>
              <a:rPr lang="ja-JP" altLang="en-US" sz="2000" spc="75" dirty="0">
                <a:solidFill>
                  <a:srgbClr val="1C1C1C"/>
                </a:solidFill>
                <a:latin typeface="メイリオ" panose="020B0604030504040204" pitchFamily="50" charset="-128"/>
                <a:ea typeface="メイリオ" panose="020B0604030504040204" pitchFamily="50" charset="-128"/>
              </a:rPr>
              <a:t>採用後の配属先は常勤職員・非常勤職員ともに長官官房人事官付となり、防衛装備庁の組織や業務に慣れて頂いた後に、各人</a:t>
            </a:r>
            <a:r>
              <a:rPr lang="ja-JP" altLang="en-US" sz="2000" spc="75" dirty="0" smtClean="0">
                <a:solidFill>
                  <a:srgbClr val="1C1C1C"/>
                </a:solidFill>
                <a:latin typeface="メイリオ" panose="020B0604030504040204" pitchFamily="50" charset="-128"/>
                <a:ea typeface="メイリオ" panose="020B0604030504040204" pitchFamily="50" charset="-128"/>
              </a:rPr>
              <a:t>の適性や要望に応じて市ヶ谷地区（東京都新宿区）の各課</a:t>
            </a:r>
            <a:r>
              <a:rPr lang="ja-JP" altLang="en-US" sz="2000" spc="75" dirty="0">
                <a:solidFill>
                  <a:srgbClr val="1C1C1C"/>
                </a:solidFill>
                <a:latin typeface="メイリオ" panose="020B0604030504040204" pitchFamily="50" charset="-128"/>
                <a:ea typeface="メイリオ" panose="020B0604030504040204" pitchFamily="50" charset="-128"/>
              </a:rPr>
              <a:t>等に配置します</a:t>
            </a:r>
            <a:r>
              <a:rPr lang="ja-JP" altLang="en-US" sz="2000" spc="75" dirty="0" smtClean="0">
                <a:solidFill>
                  <a:srgbClr val="1C1C1C"/>
                </a:solidFill>
                <a:latin typeface="メイリオ" panose="020B0604030504040204" pitchFamily="50" charset="-128"/>
                <a:ea typeface="メイリオ" panose="020B0604030504040204" pitchFamily="50" charset="-128"/>
              </a:rPr>
              <a:t>。</a:t>
            </a:r>
            <a:endParaRPr lang="ja-JP" altLang="en-US" sz="2000" dirty="0">
              <a:solidFill>
                <a:srgbClr val="1C1C1C"/>
              </a:solidFill>
            </a:endParaRPr>
          </a:p>
        </p:txBody>
      </p:sp>
      <p:sp>
        <p:nvSpPr>
          <p:cNvPr id="11" name="角丸四角形 10"/>
          <p:cNvSpPr/>
          <p:nvPr/>
        </p:nvSpPr>
        <p:spPr>
          <a:xfrm>
            <a:off x="569695" y="2402767"/>
            <a:ext cx="8208606" cy="830882"/>
          </a:xfrm>
          <a:prstGeom prst="roundRect">
            <a:avLst>
              <a:gd name="adj" fmla="val 7509"/>
            </a:avLst>
          </a:prstGeom>
          <a:solidFill>
            <a:schemeClr val="accent4">
              <a:lumMod val="20000"/>
              <a:lumOff val="80000"/>
            </a:schemeClr>
          </a:solidFill>
          <a:ln>
            <a:solidFill>
              <a:srgbClr val="333333"/>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nSpc>
                <a:spcPts val="3000"/>
              </a:lnSpc>
            </a:pPr>
            <a:r>
              <a:rPr lang="ja-JP" altLang="en-US" sz="2000" spc="75" dirty="0" smtClean="0">
                <a:solidFill>
                  <a:srgbClr val="1C1C1C"/>
                </a:solidFill>
                <a:latin typeface="メイリオ" panose="020B0604030504040204" pitchFamily="50" charset="-128"/>
                <a:ea typeface="メイリオ" panose="020B0604030504040204" pitchFamily="50" charset="-128"/>
              </a:rPr>
              <a:t>様々な</a:t>
            </a:r>
            <a:r>
              <a:rPr lang="ja-JP" altLang="en-US" sz="2000" spc="75" dirty="0" err="1" smtClean="0">
                <a:solidFill>
                  <a:srgbClr val="1C1C1C"/>
                </a:solidFill>
                <a:latin typeface="メイリオ" panose="020B0604030504040204" pitchFamily="50" charset="-128"/>
                <a:ea typeface="メイリオ" panose="020B0604030504040204" pitchFamily="50" charset="-128"/>
              </a:rPr>
              <a:t>障がいに</a:t>
            </a:r>
            <a:r>
              <a:rPr lang="ja-JP" altLang="en-US" sz="2000" spc="75" dirty="0" smtClean="0">
                <a:solidFill>
                  <a:srgbClr val="1C1C1C"/>
                </a:solidFill>
                <a:latin typeface="メイリオ" panose="020B0604030504040204" pitchFamily="50" charset="-128"/>
                <a:ea typeface="メイリオ" panose="020B0604030504040204" pitchFamily="50" charset="-128"/>
              </a:rPr>
              <a:t>応じた、支援機器や設備の整備を進めています。</a:t>
            </a:r>
            <a:endParaRPr lang="en-US" altLang="ja-JP" sz="2000" spc="75" dirty="0" smtClean="0">
              <a:solidFill>
                <a:srgbClr val="1C1C1C"/>
              </a:solidFill>
              <a:latin typeface="メイリオ" panose="020B0604030504040204" pitchFamily="50" charset="-128"/>
              <a:ea typeface="メイリオ" panose="020B0604030504040204" pitchFamily="50" charset="-128"/>
            </a:endParaRPr>
          </a:p>
        </p:txBody>
      </p:sp>
      <p:sp>
        <p:nvSpPr>
          <p:cNvPr id="12" name="角丸四角形 11"/>
          <p:cNvSpPr/>
          <p:nvPr/>
        </p:nvSpPr>
        <p:spPr>
          <a:xfrm>
            <a:off x="569695" y="4884745"/>
            <a:ext cx="8208606" cy="1732186"/>
          </a:xfrm>
          <a:prstGeom prst="roundRect">
            <a:avLst>
              <a:gd name="adj" fmla="val 7509"/>
            </a:avLst>
          </a:prstGeom>
          <a:solidFill>
            <a:schemeClr val="accent4">
              <a:lumMod val="20000"/>
              <a:lumOff val="80000"/>
            </a:schemeClr>
          </a:solidFill>
          <a:ln>
            <a:solidFill>
              <a:srgbClr val="333333"/>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342900" indent="-342900">
              <a:lnSpc>
                <a:spcPts val="3000"/>
              </a:lnSpc>
              <a:buFont typeface="Wingdings" panose="05000000000000000000" pitchFamily="2" charset="2"/>
              <a:buChar char="Ø"/>
            </a:pPr>
            <a:r>
              <a:rPr lang="ja-JP" altLang="en-US" sz="2000" spc="75" dirty="0" smtClean="0">
                <a:solidFill>
                  <a:srgbClr val="1C1C1C"/>
                </a:solidFill>
                <a:latin typeface="メイリオ" panose="020B0604030504040204" pitchFamily="50" charset="-128"/>
                <a:ea typeface="メイリオ" panose="020B0604030504040204" pitchFamily="50" charset="-128"/>
              </a:rPr>
              <a:t>職場にサポートを担当する職員を置き、働きやすい環境を整えます。</a:t>
            </a:r>
            <a:endParaRPr lang="en-US" altLang="ja-JP" sz="2000" spc="75" dirty="0" smtClean="0">
              <a:solidFill>
                <a:srgbClr val="1C1C1C"/>
              </a:solidFill>
              <a:latin typeface="メイリオ" panose="020B0604030504040204" pitchFamily="50" charset="-128"/>
              <a:ea typeface="メイリオ" panose="020B0604030504040204" pitchFamily="50" charset="-128"/>
            </a:endParaRPr>
          </a:p>
          <a:p>
            <a:pPr marL="342900" indent="-342900">
              <a:lnSpc>
                <a:spcPts val="3000"/>
              </a:lnSpc>
              <a:buFont typeface="Wingdings" panose="05000000000000000000" pitchFamily="2" charset="2"/>
              <a:buChar char="Ø"/>
            </a:pPr>
            <a:r>
              <a:rPr lang="ja-JP" altLang="en-US" sz="2000" spc="75" dirty="0" smtClean="0">
                <a:solidFill>
                  <a:srgbClr val="1C1C1C"/>
                </a:solidFill>
                <a:latin typeface="メイリオ" panose="020B0604030504040204" pitchFamily="50" charset="-128"/>
                <a:ea typeface="メイリオ" panose="020B0604030504040204" pitchFamily="50" charset="-128"/>
              </a:rPr>
              <a:t>勤務時間を配慮するとともに、テレワークも利用できます。</a:t>
            </a:r>
            <a:endParaRPr lang="en-US" altLang="ja-JP" sz="2000" spc="75" dirty="0" smtClean="0">
              <a:solidFill>
                <a:srgbClr val="1C1C1C"/>
              </a:solidFill>
              <a:latin typeface="メイリオ" panose="020B0604030504040204" pitchFamily="50" charset="-128"/>
              <a:ea typeface="メイリオ" panose="020B0604030504040204" pitchFamily="50" charset="-128"/>
            </a:endParaRPr>
          </a:p>
          <a:p>
            <a:pPr marL="342900" indent="-342900">
              <a:lnSpc>
                <a:spcPts val="3000"/>
              </a:lnSpc>
              <a:buFont typeface="Wingdings" panose="05000000000000000000" pitchFamily="2" charset="2"/>
              <a:buChar char="Ø"/>
            </a:pPr>
            <a:r>
              <a:rPr lang="ja-JP" altLang="en-US" sz="2000" spc="75" dirty="0" smtClean="0">
                <a:solidFill>
                  <a:srgbClr val="1C1C1C"/>
                </a:solidFill>
                <a:latin typeface="メイリオ" panose="020B0604030504040204" pitchFamily="50" charset="-128"/>
                <a:ea typeface="メイリオ" panose="020B0604030504040204" pitchFamily="50" charset="-128"/>
              </a:rPr>
              <a:t>福利厚生施設（コンビニ、庁内託児所等）があります。</a:t>
            </a:r>
            <a:endParaRPr lang="en-US" altLang="ja-JP" sz="2000" spc="75" dirty="0" smtClean="0">
              <a:solidFill>
                <a:srgbClr val="1C1C1C"/>
              </a:solidFill>
              <a:latin typeface="メイリオ" panose="020B0604030504040204" pitchFamily="50" charset="-128"/>
              <a:ea typeface="メイリオ" panose="020B0604030504040204" pitchFamily="50" charset="-128"/>
            </a:endParaRPr>
          </a:p>
        </p:txBody>
      </p:sp>
      <p:sp>
        <p:nvSpPr>
          <p:cNvPr id="10" name="角丸四角形 9"/>
          <p:cNvSpPr/>
          <p:nvPr/>
        </p:nvSpPr>
        <p:spPr>
          <a:xfrm>
            <a:off x="569695" y="3310301"/>
            <a:ext cx="3811112" cy="1055900"/>
          </a:xfrm>
          <a:prstGeom prst="roundRect">
            <a:avLst>
              <a:gd name="adj" fmla="val 7509"/>
            </a:avLst>
          </a:prstGeom>
          <a:solidFill>
            <a:schemeClr val="accent4">
              <a:lumMod val="20000"/>
              <a:lumOff val="80000"/>
            </a:schemeClr>
          </a:solidFill>
          <a:ln>
            <a:solidFill>
              <a:srgbClr val="333333"/>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nSpc>
                <a:spcPts val="1900"/>
              </a:lnSpc>
            </a:pPr>
            <a:r>
              <a:rPr lang="ja-JP" altLang="en-US" sz="1400" b="1" spc="75" dirty="0" smtClean="0">
                <a:solidFill>
                  <a:srgbClr val="1C1C1C"/>
                </a:solidFill>
                <a:latin typeface="メイリオ" panose="020B0604030504040204" pitchFamily="50" charset="-128"/>
                <a:ea typeface="メイリオ" panose="020B0604030504040204" pitchFamily="50" charset="-128"/>
              </a:rPr>
              <a:t>支援機器</a:t>
            </a:r>
            <a:endParaRPr lang="en-US" altLang="ja-JP" sz="1400" b="1" spc="75" dirty="0" smtClean="0">
              <a:solidFill>
                <a:srgbClr val="1C1C1C"/>
              </a:solidFill>
              <a:latin typeface="メイリオ" panose="020B0604030504040204" pitchFamily="50" charset="-128"/>
              <a:ea typeface="メイリオ" panose="020B0604030504040204" pitchFamily="50" charset="-128"/>
            </a:endParaRPr>
          </a:p>
          <a:p>
            <a:pPr>
              <a:lnSpc>
                <a:spcPts val="1900"/>
              </a:lnSpc>
            </a:pPr>
            <a:r>
              <a:rPr lang="ja-JP" altLang="en-US" sz="1400" spc="75" dirty="0" smtClean="0">
                <a:solidFill>
                  <a:srgbClr val="1C1C1C"/>
                </a:solidFill>
                <a:latin typeface="メイリオ" panose="020B0604030504040204" pitchFamily="50" charset="-128"/>
                <a:ea typeface="メイリオ" panose="020B0604030504040204" pitchFamily="50" charset="-128"/>
              </a:rPr>
              <a:t>・筆談支援機　・点字プリンター　</a:t>
            </a:r>
            <a:endParaRPr lang="en-US" altLang="ja-JP" sz="1400" spc="75" dirty="0" smtClean="0">
              <a:solidFill>
                <a:srgbClr val="1C1C1C"/>
              </a:solidFill>
              <a:latin typeface="メイリオ" panose="020B0604030504040204" pitchFamily="50" charset="-128"/>
              <a:ea typeface="メイリオ" panose="020B0604030504040204" pitchFamily="50" charset="-128"/>
            </a:endParaRPr>
          </a:p>
          <a:p>
            <a:pPr>
              <a:lnSpc>
                <a:spcPts val="1900"/>
              </a:lnSpc>
            </a:pPr>
            <a:r>
              <a:rPr lang="ja-JP" altLang="en-US" sz="1400" spc="75" dirty="0" smtClean="0">
                <a:solidFill>
                  <a:srgbClr val="1C1C1C"/>
                </a:solidFill>
                <a:latin typeface="メイリオ" panose="020B0604030504040204" pitchFamily="50" charset="-128"/>
                <a:ea typeface="メイリオ" panose="020B0604030504040204" pitchFamily="50" charset="-128"/>
              </a:rPr>
              <a:t>・表示拡大ソフト　・折り畳み式スロープ　　</a:t>
            </a:r>
            <a:endParaRPr lang="en-US" altLang="ja-JP" sz="1400" spc="75" dirty="0" smtClean="0">
              <a:solidFill>
                <a:srgbClr val="1C1C1C"/>
              </a:solidFill>
              <a:latin typeface="メイリオ" panose="020B0604030504040204" pitchFamily="50" charset="-128"/>
              <a:ea typeface="メイリオ" panose="020B0604030504040204" pitchFamily="50" charset="-128"/>
            </a:endParaRPr>
          </a:p>
          <a:p>
            <a:pPr>
              <a:lnSpc>
                <a:spcPts val="1900"/>
              </a:lnSpc>
            </a:pPr>
            <a:r>
              <a:rPr lang="ja-JP" altLang="en-US" sz="1400" spc="75" dirty="0" smtClean="0">
                <a:solidFill>
                  <a:srgbClr val="1C1C1C"/>
                </a:solidFill>
                <a:latin typeface="メイリオ" panose="020B0604030504040204" pitchFamily="50" charset="-128"/>
                <a:ea typeface="メイリオ" panose="020B0604030504040204" pitchFamily="50" charset="-128"/>
              </a:rPr>
              <a:t>　など</a:t>
            </a:r>
            <a:endParaRPr lang="en-US" altLang="ja-JP" sz="1400" spc="75" dirty="0" smtClean="0">
              <a:solidFill>
                <a:srgbClr val="1C1C1C"/>
              </a:solidFill>
              <a:latin typeface="メイリオ" panose="020B0604030504040204" pitchFamily="50" charset="-128"/>
              <a:ea typeface="メイリオ" panose="020B0604030504040204" pitchFamily="50" charset="-128"/>
            </a:endParaRPr>
          </a:p>
        </p:txBody>
      </p:sp>
      <p:sp>
        <p:nvSpPr>
          <p:cNvPr id="14" name="角丸四角形 13"/>
          <p:cNvSpPr/>
          <p:nvPr/>
        </p:nvSpPr>
        <p:spPr>
          <a:xfrm>
            <a:off x="4967189" y="3310301"/>
            <a:ext cx="3811112" cy="1055900"/>
          </a:xfrm>
          <a:prstGeom prst="roundRect">
            <a:avLst>
              <a:gd name="adj" fmla="val 7509"/>
            </a:avLst>
          </a:prstGeom>
          <a:solidFill>
            <a:schemeClr val="accent4">
              <a:lumMod val="20000"/>
              <a:lumOff val="80000"/>
            </a:schemeClr>
          </a:solidFill>
          <a:ln>
            <a:solidFill>
              <a:srgbClr val="333333"/>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a:lnSpc>
                <a:spcPts val="1900"/>
              </a:lnSpc>
            </a:pPr>
            <a:r>
              <a:rPr lang="ja-JP" altLang="en-US" sz="1400" b="1" spc="75" dirty="0" smtClean="0">
                <a:solidFill>
                  <a:srgbClr val="1C1C1C"/>
                </a:solidFill>
                <a:latin typeface="メイリオ" panose="020B0604030504040204" pitchFamily="50" charset="-128"/>
                <a:ea typeface="メイリオ" panose="020B0604030504040204" pitchFamily="50" charset="-128"/>
              </a:rPr>
              <a:t>設備</a:t>
            </a:r>
            <a:endParaRPr lang="en-US" altLang="ja-JP" sz="1400" b="1" spc="75" dirty="0" smtClean="0">
              <a:solidFill>
                <a:srgbClr val="1C1C1C"/>
              </a:solidFill>
              <a:latin typeface="メイリオ" panose="020B0604030504040204" pitchFamily="50" charset="-128"/>
              <a:ea typeface="メイリオ" panose="020B0604030504040204" pitchFamily="50" charset="-128"/>
            </a:endParaRPr>
          </a:p>
          <a:p>
            <a:pPr>
              <a:lnSpc>
                <a:spcPts val="1900"/>
              </a:lnSpc>
            </a:pPr>
            <a:r>
              <a:rPr lang="ja-JP" altLang="en-US" sz="1400" spc="75" dirty="0" smtClean="0">
                <a:solidFill>
                  <a:srgbClr val="1C1C1C"/>
                </a:solidFill>
                <a:latin typeface="メイリオ" panose="020B0604030504040204" pitchFamily="50" charset="-128"/>
                <a:ea typeface="メイリオ" panose="020B0604030504040204" pitchFamily="50" charset="-128"/>
              </a:rPr>
              <a:t>・点字ブロック　・多機能トイレ　</a:t>
            </a:r>
            <a:endParaRPr lang="en-US" altLang="ja-JP" sz="1400" spc="75" dirty="0" smtClean="0">
              <a:solidFill>
                <a:srgbClr val="1C1C1C"/>
              </a:solidFill>
              <a:latin typeface="メイリオ" panose="020B0604030504040204" pitchFamily="50" charset="-128"/>
              <a:ea typeface="メイリオ" panose="020B0604030504040204" pitchFamily="50" charset="-128"/>
            </a:endParaRPr>
          </a:p>
          <a:p>
            <a:pPr>
              <a:lnSpc>
                <a:spcPts val="1900"/>
              </a:lnSpc>
            </a:pPr>
            <a:r>
              <a:rPr lang="ja-JP" altLang="en-US" sz="1400" spc="75" dirty="0" smtClean="0">
                <a:solidFill>
                  <a:srgbClr val="1C1C1C"/>
                </a:solidFill>
                <a:latin typeface="メイリオ" panose="020B0604030504040204" pitchFamily="50" charset="-128"/>
                <a:ea typeface="メイリオ" panose="020B0604030504040204" pitchFamily="50" charset="-128"/>
              </a:rPr>
              <a:t>・車椅子用エレベータ　など</a:t>
            </a:r>
            <a:endParaRPr lang="en-US" altLang="ja-JP" sz="1400" spc="75" dirty="0" smtClean="0">
              <a:solidFill>
                <a:srgbClr val="1C1C1C"/>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020554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グループ化 3"/>
          <p:cNvGrpSpPr/>
          <p:nvPr/>
        </p:nvGrpSpPr>
        <p:grpSpPr>
          <a:xfrm>
            <a:off x="157942" y="1245337"/>
            <a:ext cx="8870080" cy="5438096"/>
            <a:chOff x="2117460" y="3358342"/>
            <a:chExt cx="5480372" cy="3081053"/>
          </a:xfrm>
        </p:grpSpPr>
        <p:pic>
          <p:nvPicPr>
            <p:cNvPr id="5" name="図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17460" y="3358342"/>
              <a:ext cx="5480372" cy="3081053"/>
            </a:xfrm>
            <a:prstGeom prst="rect">
              <a:avLst/>
            </a:prstGeom>
          </p:spPr>
        </p:pic>
        <p:sp>
          <p:nvSpPr>
            <p:cNvPr id="6" name="楕円 5"/>
            <p:cNvSpPr/>
            <p:nvPr/>
          </p:nvSpPr>
          <p:spPr>
            <a:xfrm>
              <a:off x="4617580" y="4938082"/>
              <a:ext cx="596024" cy="560191"/>
            </a:xfrm>
            <a:prstGeom prst="ellipse">
              <a:avLst/>
            </a:prstGeom>
            <a:noFill/>
            <a:ln w="47625">
              <a:solidFill>
                <a:srgbClr val="FF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5627952" y="4450050"/>
              <a:ext cx="1654119" cy="229660"/>
            </a:xfrm>
            <a:prstGeom prst="rect">
              <a:avLst/>
            </a:prstGeom>
            <a:solidFill>
              <a:schemeClr val="bg1"/>
            </a:solidFill>
            <a:ln w="47625">
              <a:solidFill>
                <a:srgbClr val="FF3300"/>
              </a:solidFill>
            </a:ln>
          </p:spPr>
          <p:txBody>
            <a:bodyPr wrap="square" rtlCol="0" anchor="ctr" anchorCtr="0">
              <a:noAutofit/>
            </a:bodyPr>
            <a:lstStyle/>
            <a:p>
              <a:pPr algn="ctr"/>
              <a:r>
                <a:rPr kumimoji="1" lang="ja-JP" altLang="en-US" sz="1600" dirty="0" smtClean="0">
                  <a:latin typeface="メイリオ" panose="020B0604030504040204" pitchFamily="50" charset="-128"/>
                  <a:ea typeface="メイリオ" panose="020B0604030504040204" pitchFamily="50" charset="-128"/>
                </a:rPr>
                <a:t>勤務場所：庁舎Ｅ１棟６階</a:t>
              </a:r>
              <a:endParaRPr kumimoji="1" lang="ja-JP" altLang="en-US" sz="1600" dirty="0">
                <a:latin typeface="メイリオ" panose="020B0604030504040204" pitchFamily="50" charset="-128"/>
                <a:ea typeface="メイリオ" panose="020B0604030504040204" pitchFamily="50" charset="-128"/>
              </a:endParaRPr>
            </a:p>
          </p:txBody>
        </p:sp>
        <p:cxnSp>
          <p:nvCxnSpPr>
            <p:cNvPr id="8" name="直線コネクタ 7"/>
            <p:cNvCxnSpPr>
              <a:stCxn id="7" idx="1"/>
              <a:endCxn id="6" idx="7"/>
            </p:cNvCxnSpPr>
            <p:nvPr/>
          </p:nvCxnSpPr>
          <p:spPr>
            <a:xfrm flipH="1">
              <a:off x="5126318" y="4564880"/>
              <a:ext cx="501634" cy="455240"/>
            </a:xfrm>
            <a:prstGeom prst="line">
              <a:avLst/>
            </a:prstGeom>
            <a:ln w="47625">
              <a:solidFill>
                <a:srgbClr val="FF3300"/>
              </a:solidFill>
            </a:ln>
          </p:spPr>
          <p:style>
            <a:lnRef idx="1">
              <a:schemeClr val="accent1"/>
            </a:lnRef>
            <a:fillRef idx="0">
              <a:schemeClr val="accent1"/>
            </a:fillRef>
            <a:effectRef idx="0">
              <a:schemeClr val="accent1"/>
            </a:effectRef>
            <a:fontRef idx="minor">
              <a:schemeClr val="tx1"/>
            </a:fontRef>
          </p:style>
        </p:cxnSp>
      </p:grpSp>
      <p:sp>
        <p:nvSpPr>
          <p:cNvPr id="9" name="タイトル 1"/>
          <p:cNvSpPr txBox="1">
            <a:spLocks/>
          </p:cNvSpPr>
          <p:nvPr/>
        </p:nvSpPr>
        <p:spPr>
          <a:xfrm>
            <a:off x="85722" y="184662"/>
            <a:ext cx="2399782" cy="507831"/>
          </a:xfrm>
          <a:prstGeom prst="rect">
            <a:avLst/>
          </a:prstGeom>
        </p:spPr>
        <p:txBody>
          <a:bodyPr vert="horz" wrap="square" lIns="91440" tIns="45720" rIns="91440" bIns="45720" rtlCol="0" anchor="ctr" anchorCtr="0">
            <a:sp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sz="2800" dirty="0" smtClean="0">
                <a:solidFill>
                  <a:srgbClr val="333333"/>
                </a:solidFill>
                <a:latin typeface="メイリオ" panose="020B0604030504040204" pitchFamily="50" charset="-128"/>
                <a:ea typeface="メイリオ" panose="020B0604030504040204" pitchFamily="50" charset="-128"/>
              </a:rPr>
              <a:t>【</a:t>
            </a:r>
            <a:r>
              <a:rPr lang="ja-JP" altLang="en-US" sz="2800" dirty="0" smtClean="0">
                <a:solidFill>
                  <a:srgbClr val="333333"/>
                </a:solidFill>
                <a:latin typeface="メイリオ" panose="020B0604030504040204" pitchFamily="50" charset="-128"/>
                <a:ea typeface="メイリオ" panose="020B0604030504040204" pitchFamily="50" charset="-128"/>
              </a:rPr>
              <a:t>勤務地</a:t>
            </a:r>
            <a:r>
              <a:rPr lang="en-US" altLang="ja-JP" sz="2800" dirty="0" smtClean="0">
                <a:solidFill>
                  <a:srgbClr val="333333"/>
                </a:solidFill>
                <a:latin typeface="メイリオ" panose="020B0604030504040204" pitchFamily="50" charset="-128"/>
                <a:ea typeface="メイリオ" panose="020B0604030504040204" pitchFamily="50" charset="-128"/>
              </a:rPr>
              <a:t>】</a:t>
            </a:r>
            <a:endParaRPr lang="ja-JP" altLang="en-US" sz="1400" dirty="0">
              <a:solidFill>
                <a:srgbClr val="333333"/>
              </a:solidFill>
              <a:latin typeface="メイリオ" panose="020B0604030504040204" pitchFamily="50" charset="-128"/>
              <a:ea typeface="メイリオ" panose="020B0604030504040204" pitchFamily="50" charset="-128"/>
            </a:endParaRPr>
          </a:p>
        </p:txBody>
      </p:sp>
      <p:pic>
        <p:nvPicPr>
          <p:cNvPr id="12" name="Picture 2" descr="説明: 説明: 説明: 説明: 説明: 説明: 説明: 図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66045" y="87945"/>
            <a:ext cx="1228725" cy="37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タイトル 1"/>
          <p:cNvSpPr txBox="1">
            <a:spLocks/>
          </p:cNvSpPr>
          <p:nvPr/>
        </p:nvSpPr>
        <p:spPr>
          <a:xfrm>
            <a:off x="393293" y="647481"/>
            <a:ext cx="5458865" cy="597856"/>
          </a:xfrm>
          <a:prstGeom prst="rect">
            <a:avLst/>
          </a:prstGeom>
        </p:spPr>
        <p:txBody>
          <a:bodyPr vert="horz" wrap="square" lIns="91440" tIns="45720" rIns="91440" bIns="45720" rtlCol="0" anchor="ctr" anchorCtr="0">
            <a:sp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800" spc="140" dirty="0" smtClean="0">
                <a:solidFill>
                  <a:srgbClr val="333333"/>
                </a:solidFill>
                <a:latin typeface="メイリオ" panose="020B0604030504040204" pitchFamily="50" charset="-128"/>
                <a:ea typeface="メイリオ" panose="020B0604030504040204" pitchFamily="50" charset="-128"/>
              </a:rPr>
              <a:t>東京都新宿区市谷本村町５－１</a:t>
            </a:r>
            <a:endParaRPr lang="en-US" altLang="ja-JP" sz="1800" spc="140" dirty="0" smtClean="0">
              <a:solidFill>
                <a:srgbClr val="333333"/>
              </a:solidFill>
              <a:latin typeface="メイリオ" panose="020B0604030504040204" pitchFamily="50" charset="-128"/>
              <a:ea typeface="メイリオ" panose="020B0604030504040204" pitchFamily="50" charset="-128"/>
            </a:endParaRPr>
          </a:p>
          <a:p>
            <a:r>
              <a:rPr lang="ja-JP" altLang="en-US" sz="1800" spc="140" dirty="0" smtClean="0">
                <a:solidFill>
                  <a:srgbClr val="333333"/>
                </a:solidFill>
                <a:latin typeface="メイリオ" panose="020B0604030504040204" pitchFamily="50" charset="-128"/>
                <a:ea typeface="メイリオ" panose="020B0604030504040204" pitchFamily="50" charset="-128"/>
              </a:rPr>
              <a:t>　防衛装備庁 長官官房 人事官付</a:t>
            </a:r>
            <a:endParaRPr lang="ja-JP" altLang="en-US" sz="1800" spc="140" dirty="0">
              <a:solidFill>
                <a:srgbClr val="333333"/>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7334291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202100" y="517327"/>
            <a:ext cx="5783063" cy="490904"/>
          </a:xfrm>
          <a:prstGeom prst="rect">
            <a:avLst/>
          </a:prstGeom>
        </p:spPr>
        <p:txBody>
          <a:bodyPr vert="horz" wrap="square" lIns="91440" tIns="45720" rIns="91440" bIns="45720" rtlCol="0" anchor="ctr" anchorCtr="0">
            <a:sp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sz="2800" dirty="0" smtClean="0">
                <a:solidFill>
                  <a:srgbClr val="1C1C1C"/>
                </a:solidFill>
                <a:latin typeface="メイリオ" panose="020B0604030504040204" pitchFamily="50" charset="-128"/>
                <a:ea typeface="メイリオ" panose="020B0604030504040204" pitchFamily="50" charset="-128"/>
              </a:rPr>
              <a:t>【</a:t>
            </a:r>
            <a:r>
              <a:rPr lang="ja-JP" altLang="en-US" sz="2800" dirty="0" smtClean="0">
                <a:solidFill>
                  <a:srgbClr val="1C1C1C"/>
                </a:solidFill>
                <a:latin typeface="メイリオ" panose="020B0604030504040204" pitchFamily="50" charset="-128"/>
                <a:ea typeface="メイリオ" panose="020B0604030504040204" pitchFamily="50" charset="-128"/>
              </a:rPr>
              <a:t>防衛装備庁へのアクセス方法</a:t>
            </a:r>
            <a:r>
              <a:rPr lang="en-US" altLang="ja-JP" sz="2800" dirty="0" smtClean="0">
                <a:solidFill>
                  <a:srgbClr val="1C1C1C"/>
                </a:solidFill>
                <a:latin typeface="メイリオ" panose="020B0604030504040204" pitchFamily="50" charset="-128"/>
                <a:ea typeface="メイリオ" panose="020B0604030504040204" pitchFamily="50" charset="-128"/>
              </a:rPr>
              <a:t>】</a:t>
            </a:r>
            <a:endParaRPr lang="ja-JP" altLang="en-US" sz="1400" dirty="0">
              <a:solidFill>
                <a:srgbClr val="1C1C1C"/>
              </a:solidFill>
              <a:latin typeface="メイリオ" panose="020B0604030504040204" pitchFamily="50" charset="-128"/>
              <a:ea typeface="メイリオ" panose="020B0604030504040204" pitchFamily="50" charset="-128"/>
            </a:endParaRPr>
          </a:p>
        </p:txBody>
      </p:sp>
      <p:pic>
        <p:nvPicPr>
          <p:cNvPr id="5" name="Picture 2" descr="説明: 説明: 説明: 説明: 説明: 説明: 説明: 図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66045" y="87945"/>
            <a:ext cx="1228725" cy="37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角丸四角形 6"/>
          <p:cNvSpPr/>
          <p:nvPr/>
        </p:nvSpPr>
        <p:spPr>
          <a:xfrm>
            <a:off x="594633" y="1438490"/>
            <a:ext cx="8208606" cy="2534990"/>
          </a:xfrm>
          <a:prstGeom prst="roundRect">
            <a:avLst>
              <a:gd name="adj" fmla="val 7509"/>
            </a:avLst>
          </a:prstGeom>
          <a:solidFill>
            <a:schemeClr val="accent4">
              <a:lumMod val="20000"/>
              <a:lumOff val="80000"/>
            </a:schemeClr>
          </a:solidFill>
          <a:ln>
            <a:solidFill>
              <a:srgbClr val="333333"/>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342900" indent="-342900">
              <a:lnSpc>
                <a:spcPts val="3200"/>
              </a:lnSpc>
              <a:buFont typeface="Wingdings" panose="05000000000000000000" pitchFamily="2" charset="2"/>
              <a:buChar char="u"/>
            </a:pPr>
            <a:r>
              <a:rPr lang="ja-JP" altLang="en-US" sz="2000" spc="75" dirty="0" smtClean="0">
                <a:solidFill>
                  <a:srgbClr val="1C1C1C"/>
                </a:solidFill>
                <a:latin typeface="メイリオ" panose="020B0604030504040204" pitchFamily="50" charset="-128"/>
                <a:ea typeface="メイリオ" panose="020B0604030504040204" pitchFamily="50" charset="-128"/>
              </a:rPr>
              <a:t>ＪＲ・地下鉄</a:t>
            </a:r>
            <a:r>
              <a:rPr lang="ja-JP" altLang="en-US" sz="2000" spc="75" dirty="0">
                <a:solidFill>
                  <a:srgbClr val="1C1C1C"/>
                </a:solidFill>
                <a:latin typeface="メイリオ" panose="020B0604030504040204" pitchFamily="50" charset="-128"/>
                <a:ea typeface="メイリオ" panose="020B0604030504040204" pitchFamily="50" charset="-128"/>
              </a:rPr>
              <a:t>（有楽町線、南北線、都営新宿線）</a:t>
            </a:r>
            <a:r>
              <a:rPr lang="ja-JP" altLang="en-US" sz="2000" spc="75" dirty="0" smtClean="0">
                <a:solidFill>
                  <a:srgbClr val="1C1C1C"/>
                </a:solidFill>
                <a:latin typeface="メイリオ" panose="020B0604030504040204" pitchFamily="50" charset="-128"/>
                <a:ea typeface="メイリオ" panose="020B0604030504040204" pitchFamily="50" charset="-128"/>
              </a:rPr>
              <a:t> 市ヶ谷駅より正門まで、徒歩約１０分</a:t>
            </a:r>
            <a:endParaRPr lang="en-US" altLang="ja-JP" sz="2000" spc="75" dirty="0" smtClean="0">
              <a:solidFill>
                <a:srgbClr val="1C1C1C"/>
              </a:solidFill>
              <a:latin typeface="メイリオ" panose="020B0604030504040204" pitchFamily="50" charset="-128"/>
              <a:ea typeface="メイリオ" panose="020B0604030504040204" pitchFamily="50" charset="-128"/>
            </a:endParaRPr>
          </a:p>
          <a:p>
            <a:pPr marL="342900" indent="-342900">
              <a:lnSpc>
                <a:spcPts val="3200"/>
              </a:lnSpc>
              <a:buFont typeface="Wingdings" panose="05000000000000000000" pitchFamily="2" charset="2"/>
              <a:buChar char="u"/>
            </a:pPr>
            <a:r>
              <a:rPr lang="ja-JP" altLang="en-US" sz="2000" spc="75" dirty="0" smtClean="0">
                <a:solidFill>
                  <a:srgbClr val="1C1C1C"/>
                </a:solidFill>
                <a:latin typeface="メイリオ" panose="020B0604030504040204" pitchFamily="50" charset="-128"/>
                <a:ea typeface="メイリオ" panose="020B0604030504040204" pitchFamily="50" charset="-128"/>
              </a:rPr>
              <a:t>ＪＲ・地下鉄</a:t>
            </a:r>
            <a:r>
              <a:rPr lang="ja-JP" altLang="en-US" sz="2000" spc="75" dirty="0">
                <a:solidFill>
                  <a:srgbClr val="1C1C1C"/>
                </a:solidFill>
                <a:latin typeface="メイリオ" panose="020B0604030504040204" pitchFamily="50" charset="-128"/>
                <a:ea typeface="メイリオ" panose="020B0604030504040204" pitchFamily="50" charset="-128"/>
              </a:rPr>
              <a:t>（丸の内線、南北線）</a:t>
            </a:r>
            <a:r>
              <a:rPr lang="ja-JP" altLang="en-US" sz="2000" spc="75" dirty="0" smtClean="0">
                <a:solidFill>
                  <a:srgbClr val="1C1C1C"/>
                </a:solidFill>
                <a:latin typeface="メイリオ" panose="020B0604030504040204" pitchFamily="50" charset="-128"/>
                <a:ea typeface="メイリオ" panose="020B0604030504040204" pitchFamily="50" charset="-128"/>
              </a:rPr>
              <a:t> 四</a:t>
            </a:r>
            <a:r>
              <a:rPr lang="ja-JP" altLang="en-US" sz="2000" spc="75" dirty="0" err="1" smtClean="0">
                <a:solidFill>
                  <a:srgbClr val="1C1C1C"/>
                </a:solidFill>
                <a:latin typeface="メイリオ" panose="020B0604030504040204" pitchFamily="50" charset="-128"/>
                <a:ea typeface="メイリオ" panose="020B0604030504040204" pitchFamily="50" charset="-128"/>
              </a:rPr>
              <a:t>ッ</a:t>
            </a:r>
            <a:r>
              <a:rPr lang="ja-JP" altLang="en-US" sz="2000" spc="75" dirty="0" smtClean="0">
                <a:solidFill>
                  <a:srgbClr val="1C1C1C"/>
                </a:solidFill>
                <a:latin typeface="メイリオ" panose="020B0604030504040204" pitchFamily="50" charset="-128"/>
                <a:ea typeface="メイリオ" panose="020B0604030504040204" pitchFamily="50" charset="-128"/>
              </a:rPr>
              <a:t>谷駅より正門まで、徒歩約１０分</a:t>
            </a:r>
            <a:endParaRPr lang="en-US" altLang="ja-JP" sz="2000" spc="75" dirty="0" smtClean="0">
              <a:solidFill>
                <a:srgbClr val="1C1C1C"/>
              </a:solidFill>
              <a:latin typeface="メイリオ" panose="020B0604030504040204" pitchFamily="50" charset="-128"/>
              <a:ea typeface="メイリオ" panose="020B0604030504040204" pitchFamily="50" charset="-128"/>
            </a:endParaRPr>
          </a:p>
          <a:p>
            <a:pPr marL="342900" indent="-342900">
              <a:lnSpc>
                <a:spcPts val="3200"/>
              </a:lnSpc>
              <a:buFont typeface="Wingdings" panose="05000000000000000000" pitchFamily="2" charset="2"/>
              <a:buChar char="u"/>
            </a:pPr>
            <a:r>
              <a:rPr lang="ja-JP" altLang="en-US" sz="2000" spc="75" dirty="0" smtClean="0">
                <a:solidFill>
                  <a:srgbClr val="1C1C1C"/>
                </a:solidFill>
                <a:latin typeface="メイリオ" panose="020B0604030504040204" pitchFamily="50" charset="-128"/>
                <a:ea typeface="メイリオ" panose="020B0604030504040204" pitchFamily="50" charset="-128"/>
              </a:rPr>
              <a:t>地下鉄（都営新宿線）曙橋駅より正門まで、徒歩約１０分</a:t>
            </a:r>
            <a:endParaRPr lang="en-US" altLang="ja-JP" sz="2000" spc="75" dirty="0" smtClean="0">
              <a:solidFill>
                <a:srgbClr val="1C1C1C"/>
              </a:solidFill>
              <a:latin typeface="メイリオ" panose="020B0604030504040204" pitchFamily="50" charset="-128"/>
              <a:ea typeface="メイリオ" panose="020B0604030504040204" pitchFamily="50" charset="-128"/>
            </a:endParaRPr>
          </a:p>
        </p:txBody>
      </p:sp>
      <p:sp>
        <p:nvSpPr>
          <p:cNvPr id="8" name="タイトル 1"/>
          <p:cNvSpPr txBox="1">
            <a:spLocks/>
          </p:cNvSpPr>
          <p:nvPr/>
        </p:nvSpPr>
        <p:spPr>
          <a:xfrm>
            <a:off x="594633" y="869836"/>
            <a:ext cx="4854979" cy="67396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marL="457200" indent="-457200">
              <a:buFont typeface="Wingdings" panose="05000000000000000000" pitchFamily="2" charset="2"/>
              <a:buChar char="Ø"/>
            </a:pPr>
            <a:r>
              <a:rPr lang="ja-JP" altLang="en-US" sz="2000" dirty="0" smtClean="0">
                <a:solidFill>
                  <a:srgbClr val="1C1C1C"/>
                </a:solidFill>
                <a:latin typeface="メイリオ" panose="020B0604030504040204" pitchFamily="50" charset="-128"/>
                <a:ea typeface="メイリオ" panose="020B0604030504040204" pitchFamily="50" charset="-128"/>
              </a:rPr>
              <a:t>電車でのアクセス方法</a:t>
            </a:r>
            <a:endParaRPr lang="ja-JP" altLang="en-US" sz="2000" dirty="0">
              <a:solidFill>
                <a:srgbClr val="1C1C1C"/>
              </a:solidFill>
              <a:latin typeface="メイリオ" panose="020B0604030504040204" pitchFamily="50" charset="-128"/>
              <a:ea typeface="メイリオ" panose="020B0604030504040204" pitchFamily="50" charset="-128"/>
            </a:endParaRPr>
          </a:p>
        </p:txBody>
      </p:sp>
      <p:sp>
        <p:nvSpPr>
          <p:cNvPr id="9" name="タイトル 1"/>
          <p:cNvSpPr txBox="1">
            <a:spLocks/>
          </p:cNvSpPr>
          <p:nvPr/>
        </p:nvSpPr>
        <p:spPr>
          <a:xfrm>
            <a:off x="594633" y="3964939"/>
            <a:ext cx="7684844" cy="67396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marL="457200" indent="-457200">
              <a:buFont typeface="Wingdings" panose="05000000000000000000" pitchFamily="2" charset="2"/>
              <a:buChar char="Ø"/>
            </a:pPr>
            <a:r>
              <a:rPr lang="ja-JP" altLang="en-US" sz="2000" dirty="0" smtClean="0">
                <a:solidFill>
                  <a:srgbClr val="333333"/>
                </a:solidFill>
                <a:latin typeface="メイリオ" panose="020B0604030504040204" pitchFamily="50" charset="-128"/>
                <a:ea typeface="メイリオ" panose="020B0604030504040204" pitchFamily="50" charset="-128"/>
              </a:rPr>
              <a:t>自家用車での通勤も可能です。</a:t>
            </a:r>
            <a:endParaRPr lang="ja-JP" altLang="en-US" sz="2000" dirty="0">
              <a:solidFill>
                <a:srgbClr val="333333"/>
              </a:solidFill>
              <a:latin typeface="メイリオ" panose="020B0604030504040204" pitchFamily="50" charset="-128"/>
              <a:ea typeface="メイリオ" panose="020B0604030504040204" pitchFamily="50" charset="-128"/>
            </a:endParaRPr>
          </a:p>
        </p:txBody>
      </p:sp>
      <p:sp>
        <p:nvSpPr>
          <p:cNvPr id="10" name="タイトル 1"/>
          <p:cNvSpPr txBox="1">
            <a:spLocks/>
          </p:cNvSpPr>
          <p:nvPr/>
        </p:nvSpPr>
        <p:spPr>
          <a:xfrm>
            <a:off x="202100" y="4698467"/>
            <a:ext cx="5783063" cy="480131"/>
          </a:xfrm>
          <a:prstGeom prst="rect">
            <a:avLst/>
          </a:prstGeom>
        </p:spPr>
        <p:txBody>
          <a:bodyPr vert="horz" wrap="square" lIns="91440" tIns="45720" rIns="91440" bIns="45720" rtlCol="0" anchor="ctr" anchorCtr="0">
            <a:sp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sz="2800" dirty="0" smtClean="0">
                <a:solidFill>
                  <a:srgbClr val="333333"/>
                </a:solidFill>
                <a:latin typeface="メイリオ" panose="020B0604030504040204" pitchFamily="50" charset="-128"/>
                <a:ea typeface="メイリオ" panose="020B0604030504040204" pitchFamily="50" charset="-128"/>
              </a:rPr>
              <a:t>【</a:t>
            </a:r>
            <a:r>
              <a:rPr lang="ja-JP" altLang="en-US" sz="2800" dirty="0" smtClean="0">
                <a:solidFill>
                  <a:srgbClr val="333333"/>
                </a:solidFill>
                <a:latin typeface="メイリオ" panose="020B0604030504040204" pitchFamily="50" charset="-128"/>
                <a:ea typeface="メイリオ" panose="020B0604030504040204" pitchFamily="50" charset="-128"/>
              </a:rPr>
              <a:t>防衛装備庁へのお問合せ先</a:t>
            </a:r>
            <a:r>
              <a:rPr lang="en-US" altLang="ja-JP" sz="2800" dirty="0" smtClean="0">
                <a:solidFill>
                  <a:srgbClr val="333333"/>
                </a:solidFill>
                <a:latin typeface="メイリオ" panose="020B0604030504040204" pitchFamily="50" charset="-128"/>
                <a:ea typeface="メイリオ" panose="020B0604030504040204" pitchFamily="50" charset="-128"/>
              </a:rPr>
              <a:t>】</a:t>
            </a:r>
            <a:endParaRPr lang="ja-JP" altLang="en-US" sz="1400" dirty="0">
              <a:solidFill>
                <a:srgbClr val="333333"/>
              </a:solidFill>
              <a:latin typeface="メイリオ" panose="020B0604030504040204" pitchFamily="50" charset="-128"/>
              <a:ea typeface="メイリオ" panose="020B0604030504040204" pitchFamily="50" charset="-128"/>
            </a:endParaRPr>
          </a:p>
        </p:txBody>
      </p:sp>
      <p:sp>
        <p:nvSpPr>
          <p:cNvPr id="11" name="角丸四角形 10"/>
          <p:cNvSpPr/>
          <p:nvPr/>
        </p:nvSpPr>
        <p:spPr>
          <a:xfrm>
            <a:off x="569695" y="5153658"/>
            <a:ext cx="8208606" cy="1587963"/>
          </a:xfrm>
          <a:prstGeom prst="roundRect">
            <a:avLst>
              <a:gd name="adj" fmla="val 7509"/>
            </a:avLst>
          </a:prstGeom>
          <a:solidFill>
            <a:schemeClr val="accent4">
              <a:lumMod val="20000"/>
              <a:lumOff val="80000"/>
            </a:schemeClr>
          </a:solidFill>
          <a:ln>
            <a:solidFill>
              <a:srgbClr val="333333"/>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nSpc>
                <a:spcPts val="3000"/>
              </a:lnSpc>
            </a:pPr>
            <a:r>
              <a:rPr lang="ja-JP" altLang="en-US" sz="2000" spc="75" dirty="0" smtClean="0">
                <a:solidFill>
                  <a:srgbClr val="1C1C1C"/>
                </a:solidFill>
                <a:latin typeface="メイリオ" panose="020B0604030504040204" pitchFamily="50" charset="-128"/>
                <a:ea typeface="メイリオ" panose="020B0604030504040204" pitchFamily="50" charset="-128"/>
              </a:rPr>
              <a:t>防衛装備庁 長官官房 人事官付</a:t>
            </a:r>
            <a:endParaRPr lang="en-US" altLang="ja-JP" sz="2000" spc="75" dirty="0" smtClean="0">
              <a:solidFill>
                <a:srgbClr val="1C1C1C"/>
              </a:solidFill>
              <a:latin typeface="メイリオ" panose="020B0604030504040204" pitchFamily="50" charset="-128"/>
              <a:ea typeface="メイリオ" panose="020B0604030504040204" pitchFamily="50" charset="-128"/>
            </a:endParaRPr>
          </a:p>
          <a:p>
            <a:pPr>
              <a:lnSpc>
                <a:spcPts val="3000"/>
              </a:lnSpc>
            </a:pPr>
            <a:r>
              <a:rPr lang="ja-JP" altLang="en-US" sz="2000" spc="75" dirty="0" smtClean="0">
                <a:solidFill>
                  <a:srgbClr val="1C1C1C"/>
                </a:solidFill>
                <a:latin typeface="メイリオ" panose="020B0604030504040204" pitchFamily="50" charset="-128"/>
                <a:ea typeface="メイリオ" panose="020B0604030504040204" pitchFamily="50" charset="-128"/>
              </a:rPr>
              <a:t>電話番号（代表）０３－３２６８－３１１１　内線（３５８２４）</a:t>
            </a:r>
            <a:endParaRPr lang="en-US" altLang="ja-JP" sz="2000" spc="75" dirty="0" smtClean="0">
              <a:solidFill>
                <a:srgbClr val="1C1C1C"/>
              </a:solidFill>
              <a:latin typeface="メイリオ" panose="020B0604030504040204" pitchFamily="50" charset="-128"/>
              <a:ea typeface="メイリオ" panose="020B0604030504040204" pitchFamily="50" charset="-128"/>
            </a:endParaRPr>
          </a:p>
          <a:p>
            <a:pPr>
              <a:lnSpc>
                <a:spcPts val="3000"/>
              </a:lnSpc>
            </a:pPr>
            <a:r>
              <a:rPr lang="ja-JP" altLang="en-US" sz="2000" spc="75" dirty="0" smtClean="0">
                <a:solidFill>
                  <a:srgbClr val="1C1C1C"/>
                </a:solidFill>
                <a:latin typeface="メイリオ" panose="020B0604030504040204" pitchFamily="50" charset="-128"/>
                <a:ea typeface="メイリオ" panose="020B0604030504040204" pitchFamily="50" charset="-128"/>
              </a:rPr>
              <a:t>メールアドレス　</a:t>
            </a:r>
            <a:r>
              <a:rPr lang="en-US" altLang="ja-JP" sz="2000" spc="140" dirty="0" smtClean="0">
                <a:solidFill>
                  <a:srgbClr val="1C1C1C"/>
                </a:solidFill>
                <a:latin typeface="メイリオ" panose="020B0604030504040204" pitchFamily="50" charset="-128"/>
                <a:ea typeface="メイリオ" panose="020B0604030504040204" pitchFamily="50" charset="-128"/>
              </a:rPr>
              <a:t>s-saiyou.gh@atla.mod.go.jp</a:t>
            </a:r>
            <a:r>
              <a:rPr lang="ja-JP" altLang="en-US" sz="2000" spc="75" dirty="0" smtClean="0">
                <a:solidFill>
                  <a:srgbClr val="1C1C1C"/>
                </a:solidFill>
                <a:latin typeface="メイリオ" panose="020B0604030504040204" pitchFamily="50" charset="-128"/>
                <a:ea typeface="メイリオ" panose="020B0604030504040204" pitchFamily="50" charset="-128"/>
              </a:rPr>
              <a:t>　　　　　　　　　　</a:t>
            </a:r>
            <a:endParaRPr lang="en-US" altLang="ja-JP" sz="2000" spc="75" dirty="0" smtClean="0">
              <a:solidFill>
                <a:srgbClr val="1C1C1C"/>
              </a:solidFill>
              <a:latin typeface="メイリオ" panose="020B0604030504040204" pitchFamily="50" charset="-128"/>
              <a:ea typeface="メイリオ" panose="020B0604030504040204" pitchFamily="50" charset="-128"/>
            </a:endParaRPr>
          </a:p>
          <a:p>
            <a:pPr algn="r">
              <a:lnSpc>
                <a:spcPts val="3000"/>
              </a:lnSpc>
            </a:pPr>
            <a:r>
              <a:rPr lang="ja-JP" altLang="en-US" sz="2000" spc="75" dirty="0" smtClean="0">
                <a:solidFill>
                  <a:srgbClr val="1C1C1C"/>
                </a:solidFill>
                <a:latin typeface="メイリオ" panose="020B0604030504040204" pitchFamily="50" charset="-128"/>
                <a:ea typeface="メイリオ" panose="020B0604030504040204" pitchFamily="50" charset="-128"/>
              </a:rPr>
              <a:t>担当：金子（かねこ）・柏葉（かしわば）</a:t>
            </a:r>
            <a:endParaRPr lang="en-US" altLang="ja-JP" sz="2000" spc="75" dirty="0" smtClean="0">
              <a:solidFill>
                <a:srgbClr val="1C1C1C"/>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73839908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1108</TotalTime>
  <Words>321</Words>
  <Application>Microsoft Office PowerPoint</Application>
  <PresentationFormat>画面に合わせる (4:3)</PresentationFormat>
  <Paragraphs>43</Paragraphs>
  <Slides>5</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5</vt:i4>
      </vt:variant>
    </vt:vector>
  </HeadingPairs>
  <TitlesOfParts>
    <vt:vector size="13" baseType="lpstr">
      <vt:lpstr>メイリオ</vt:lpstr>
      <vt:lpstr>游ゴシック</vt:lpstr>
      <vt:lpstr>游ゴシック Light</vt:lpstr>
      <vt:lpstr>Arial</vt:lpstr>
      <vt:lpstr>Calibri</vt:lpstr>
      <vt:lpstr>Calibri Light</vt:lpstr>
      <vt:lpstr>Wingdings</vt:lpstr>
      <vt:lpstr>Office テーマ</vt:lpstr>
      <vt:lpstr>PowerPoint プレゼンテーション</vt:lpstr>
      <vt:lpstr>PowerPoint プレゼンテーション</vt:lpstr>
      <vt:lpstr>【勤務場所】</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防衛装備庁における仕事内容</dc:title>
  <dc:creator>防衛省</dc:creator>
  <cp:lastModifiedBy>防衛省</cp:lastModifiedBy>
  <cp:revision>61</cp:revision>
  <cp:lastPrinted>2018-11-20T08:42:54Z</cp:lastPrinted>
  <dcterms:created xsi:type="dcterms:W3CDTF">2018-11-15T12:53:02Z</dcterms:created>
  <dcterms:modified xsi:type="dcterms:W3CDTF">2018-11-22T11:23:24Z</dcterms:modified>
</cp:coreProperties>
</file>