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14" r:id="rId2"/>
    <p:sldId id="315" r:id="rId3"/>
    <p:sldId id="418" r:id="rId4"/>
    <p:sldId id="419" r:id="rId5"/>
    <p:sldId id="420" r:id="rId6"/>
    <p:sldId id="421" r:id="rId7"/>
    <p:sldId id="422" r:id="rId8"/>
  </p:sldIdLst>
  <p:sldSz cx="9906000" cy="6858000" type="A4"/>
  <p:notesSz cx="6805613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FF99"/>
    <a:srgbClr val="FFCC00"/>
    <a:srgbClr val="FF6600"/>
    <a:srgbClr val="FF3300"/>
    <a:srgbClr val="74C0C6"/>
    <a:srgbClr val="FFFFCC"/>
    <a:srgbClr val="CCFF99"/>
    <a:srgbClr val="94D2D7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0973" autoAdjust="0"/>
  </p:normalViewPr>
  <p:slideViewPr>
    <p:cSldViewPr>
      <p:cViewPr varScale="1">
        <p:scale>
          <a:sx n="77" d="100"/>
          <a:sy n="77" d="100"/>
        </p:scale>
        <p:origin x="1206" y="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58" y="-90"/>
      </p:cViewPr>
      <p:guideLst>
        <p:guide orient="horz" pos="3130"/>
        <p:guide pos="2143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4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t" anchorCtr="0" compatLnSpc="1">
            <a:prstTxWarp prst="textNoShape">
              <a:avLst/>
            </a:prstTxWarp>
          </a:bodyPr>
          <a:lstStyle>
            <a:lvl1pPr defTabSz="921168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3552" y="0"/>
            <a:ext cx="29504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t" anchorCtr="0" compatLnSpc="1">
            <a:prstTxWarp prst="textNoShape">
              <a:avLst/>
            </a:prstTxWarp>
          </a:bodyPr>
          <a:lstStyle>
            <a:lvl1pPr algn="r" defTabSz="921168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4"/>
            <a:ext cx="29504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b" anchorCtr="0" compatLnSpc="1">
            <a:prstTxWarp prst="textNoShape">
              <a:avLst/>
            </a:prstTxWarp>
          </a:bodyPr>
          <a:lstStyle>
            <a:lvl1pPr defTabSz="921168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3552" y="9440864"/>
            <a:ext cx="29504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300" smtClean="0"/>
            </a:lvl1pPr>
          </a:lstStyle>
          <a:p>
            <a:pPr>
              <a:defRPr/>
            </a:pPr>
            <a:fld id="{129784AB-D040-4D48-952A-1245F5CEBE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4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t" anchorCtr="0" compatLnSpc="1">
            <a:prstTxWarp prst="textNoShape">
              <a:avLst/>
            </a:prstTxWarp>
          </a:bodyPr>
          <a:lstStyle>
            <a:lvl1pPr defTabSz="921168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552" y="0"/>
            <a:ext cx="29504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t" anchorCtr="0" compatLnSpc="1">
            <a:prstTxWarp prst="textNoShape">
              <a:avLst/>
            </a:prstTxWarp>
          </a:bodyPr>
          <a:lstStyle>
            <a:lvl1pPr algn="r" defTabSz="921168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8321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92" y="4721226"/>
            <a:ext cx="544703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4"/>
            <a:ext cx="29504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b" anchorCtr="0" compatLnSpc="1">
            <a:prstTxWarp prst="textNoShape">
              <a:avLst/>
            </a:prstTxWarp>
          </a:bodyPr>
          <a:lstStyle>
            <a:lvl1pPr defTabSz="921168" eaLnBrk="1" hangingPunct="1">
              <a:defRPr sz="13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552" y="9440864"/>
            <a:ext cx="29504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11" tIns="46055" rIns="92111" bIns="46055" numCol="1" anchor="b" anchorCtr="0" compatLnSpc="1">
            <a:prstTxWarp prst="textNoShape">
              <a:avLst/>
            </a:prstTxWarp>
          </a:bodyPr>
          <a:lstStyle>
            <a:lvl1pPr algn="r" defTabSz="920750" eaLnBrk="1" hangingPunct="1">
              <a:defRPr sz="1300" smtClean="0"/>
            </a:lvl1pPr>
          </a:lstStyle>
          <a:p>
            <a:pPr>
              <a:defRPr/>
            </a:pPr>
            <a:fld id="{4FE1E720-5BD5-4945-8148-67DF02DB37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3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153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701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120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7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1125538"/>
            <a:ext cx="9906000" cy="3598862"/>
          </a:xfrm>
          <a:prstGeom prst="rect">
            <a:avLst/>
          </a:prstGeom>
          <a:solidFill>
            <a:srgbClr val="E7E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dirty="0"/>
          </a:p>
        </p:txBody>
      </p:sp>
      <p:sp>
        <p:nvSpPr>
          <p:cNvPr id="5" name="Oval 13"/>
          <p:cNvSpPr>
            <a:spLocks noChangeArrowheads="1"/>
          </p:cNvSpPr>
          <p:nvPr userDrawn="1"/>
        </p:nvSpPr>
        <p:spPr bwMode="auto">
          <a:xfrm>
            <a:off x="549275" y="3502025"/>
            <a:ext cx="233363" cy="2159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dirty="0"/>
          </a:p>
        </p:txBody>
      </p:sp>
      <p:pic>
        <p:nvPicPr>
          <p:cNvPr id="6" name="Picture 14" descr="英文ヨコ小①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5988050"/>
            <a:ext cx="40449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229" y="1341438"/>
            <a:ext cx="8420100" cy="1079500"/>
          </a:xfrm>
        </p:spPr>
        <p:txBody>
          <a:bodyPr/>
          <a:lstStyle>
            <a:lvl1pPr>
              <a:defRPr kumimoji="0"/>
            </a:lvl1pPr>
          </a:lstStyle>
          <a:p>
            <a:pPr lvl="0"/>
            <a:endParaRPr lang="ja-JP" altLang="ja-JP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231" y="2420943"/>
            <a:ext cx="8425259" cy="936625"/>
          </a:xfrm>
        </p:spPr>
        <p:txBody>
          <a:bodyPr anchor="ctr"/>
          <a:lstStyle>
            <a:lvl1pPr marL="0" indent="0">
              <a:buFontTx/>
              <a:buNone/>
              <a:defRPr kumimoji="0" sz="2000"/>
            </a:lvl1pPr>
          </a:lstStyle>
          <a:p>
            <a:pPr lvl="0"/>
            <a:endParaRPr lang="ja-JP" altLang="ja-JP" noProof="0"/>
          </a:p>
        </p:txBody>
      </p:sp>
    </p:spTree>
    <p:extLst>
      <p:ext uri="{BB962C8B-B14F-4D97-AF65-F5344CB8AC3E}">
        <p14:creationId xmlns:p14="http://schemas.microsoft.com/office/powerpoint/2010/main" val="308461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3C072-D0FB-498B-A128-D00460C24F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8454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28530-6E04-4EC7-A58C-605AD110BF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1771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95300" y="274643"/>
            <a:ext cx="89154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AE499-049F-4556-87BB-8D262457B6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788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57F56-6A25-4D30-B3E2-BA3D375129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543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00DEA-B12B-4936-A94D-776F607CEA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2768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95300" y="1196975"/>
            <a:ext cx="437515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35550" y="1196975"/>
            <a:ext cx="437515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57EC-8514-491D-A3B0-6A8DE087A6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821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BEA92-B81A-4133-B417-DA368E780A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517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97992-3B27-4300-9113-D3BDB378A5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228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B5332-1FA3-4BDA-A55E-333C15C736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120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5880-D23D-48F3-8D46-345945E7A1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815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6229-72DC-4684-B1C0-DDB20050A1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662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5516563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5516563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5516563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EB1134B-606C-4C64-9AA7-0BE65BBED22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96975"/>
            <a:ext cx="89154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pic>
        <p:nvPicPr>
          <p:cNvPr id="1031" name="Picture 15" descr="プレゼン中頁用_英2#87EA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0"/>
            <a:ext cx="99060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89" r:id="rId1"/>
    <p:sldLayoutId id="2147485378" r:id="rId2"/>
    <p:sldLayoutId id="2147485379" r:id="rId3"/>
    <p:sldLayoutId id="2147485380" r:id="rId4"/>
    <p:sldLayoutId id="2147485381" r:id="rId5"/>
    <p:sldLayoutId id="2147485382" r:id="rId6"/>
    <p:sldLayoutId id="2147485383" r:id="rId7"/>
    <p:sldLayoutId id="2147485384" r:id="rId8"/>
    <p:sldLayoutId id="2147485385" r:id="rId9"/>
    <p:sldLayoutId id="2147485386" r:id="rId10"/>
    <p:sldLayoutId id="2147485387" r:id="rId11"/>
    <p:sldLayoutId id="21474853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Lucida Sans" pitchFamily="34" charset="0"/>
          <a:ea typeface="HGPｺﾞｼｯｸM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tmp"/><Relationship Id="rId5" Type="http://schemas.microsoft.com/office/2007/relationships/hdphoto" Target="../media/hdphoto2.wdp"/><Relationship Id="rId10" Type="http://schemas.openxmlformats.org/officeDocument/2006/relationships/image" Target="../media/image10.tm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image" Target="../media/image18.png"/><Relationship Id="rId7" Type="http://schemas.openxmlformats.org/officeDocument/2006/relationships/image" Target="../media/image2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m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1" r="14510" b="23615"/>
          <a:stretch/>
        </p:blipFill>
        <p:spPr>
          <a:xfrm>
            <a:off x="0" y="-1"/>
            <a:ext cx="9906000" cy="6219311"/>
          </a:xfrm>
          <a:prstGeom prst="rect">
            <a:avLst/>
          </a:prstGeom>
        </p:spPr>
      </p:pic>
      <p:sp>
        <p:nvSpPr>
          <p:cNvPr id="5123" name="テキスト ボックス 1"/>
          <p:cNvSpPr txBox="1">
            <a:spLocks noChangeArrowheads="1"/>
          </p:cNvSpPr>
          <p:nvPr/>
        </p:nvSpPr>
        <p:spPr bwMode="auto">
          <a:xfrm>
            <a:off x="4547955" y="5184195"/>
            <a:ext cx="49976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algn="dist"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大臣官房人事課任用班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dist"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業務説明会資料</a:t>
            </a:r>
          </a:p>
        </p:txBody>
      </p:sp>
      <p:pic>
        <p:nvPicPr>
          <p:cNvPr id="11" name="Picture 4" descr="和文タテ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45" y="53625"/>
            <a:ext cx="3105345" cy="47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1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966234" y="2847562"/>
            <a:ext cx="3655351" cy="1894378"/>
          </a:xfrm>
          <a:prstGeom prst="ellipse">
            <a:avLst/>
          </a:prstGeom>
          <a:solidFill>
            <a:srgbClr val="FFCC99"/>
          </a:solidFill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defRPr/>
            </a:pP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文化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Culture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1305942" y="2832548"/>
            <a:ext cx="3655351" cy="1894378"/>
          </a:xfrm>
          <a:prstGeom prst="ellipse">
            <a:avLst/>
          </a:prstGeom>
          <a:solidFill>
            <a:srgbClr val="CCFFFF"/>
          </a:solidFill>
          <a:ln w="9525" algn="ctr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defRPr/>
            </a:pP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スポーツ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Sports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773238" y="2055813"/>
            <a:ext cx="68262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000" b="1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8215" name="Oval 15"/>
          <p:cNvSpPr>
            <a:spLocks noChangeArrowheads="1"/>
          </p:cNvSpPr>
          <p:nvPr/>
        </p:nvSpPr>
        <p:spPr bwMode="auto">
          <a:xfrm>
            <a:off x="1308412" y="979573"/>
            <a:ext cx="3655351" cy="1894378"/>
          </a:xfrm>
          <a:prstGeom prst="ellipse">
            <a:avLst/>
          </a:prstGeom>
          <a:solidFill>
            <a:srgbClr val="FFFF99"/>
          </a:solidFill>
          <a:ln w="9525" algn="ctr">
            <a:noFill/>
            <a:round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 eaLnBrk="1" hangingPunct="1">
              <a:defRPr/>
            </a:pP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教育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 eaLnBrk="1" hangingPunct="1">
              <a:defRPr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Education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211" name="Oval 6"/>
          <p:cNvSpPr>
            <a:spLocks noChangeArrowheads="1"/>
          </p:cNvSpPr>
          <p:nvPr/>
        </p:nvSpPr>
        <p:spPr bwMode="auto">
          <a:xfrm>
            <a:off x="4959878" y="915045"/>
            <a:ext cx="3731276" cy="1931495"/>
          </a:xfrm>
          <a:prstGeom prst="ellipse">
            <a:avLst/>
          </a:prstGeom>
          <a:solidFill>
            <a:srgbClr val="CCFF99"/>
          </a:solidFill>
          <a:ln w="9525" algn="ctr">
            <a:noFill/>
            <a:round/>
            <a:headEnd/>
            <a:tailEnd/>
          </a:ln>
          <a:effectLst/>
          <a:extLst/>
        </p:spPr>
        <p:txBody>
          <a:bodyPr lIns="90000" tIns="46800" rIns="90000" bIns="46800" anchor="ctr"/>
          <a:lstStyle/>
          <a:p>
            <a:pPr algn="ctr" eaLnBrk="1" hangingPunct="1">
              <a:defRPr/>
            </a:pPr>
            <a:endParaRPr lang="en-US" altLang="ja-JP" sz="2000" b="1" dirty="0">
              <a:effectLst>
                <a:outerShdw blurRad="38100" dist="38100" dir="2700000" algn="tl">
                  <a:srgbClr val="C0C0C0"/>
                </a:outerShdw>
              </a:effectLst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1592325" y="2491112"/>
            <a:ext cx="7029260" cy="89473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ja-JP" altLang="en-US" sz="5200" b="1" dirty="0">
                <a:ln w="25400" cmpd="sng">
                  <a:noFill/>
                  <a:prstDash val="solid"/>
                </a:ln>
                <a:solidFill>
                  <a:srgbClr val="FF33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「未来への先行投資」</a:t>
            </a:r>
          </a:p>
        </p:txBody>
      </p:sp>
      <p:sp>
        <p:nvSpPr>
          <p:cNvPr id="12296" name="テキスト ボックス 25"/>
          <p:cNvSpPr txBox="1">
            <a:spLocks noChangeArrowheads="1"/>
          </p:cNvSpPr>
          <p:nvPr/>
        </p:nvSpPr>
        <p:spPr bwMode="auto">
          <a:xfrm>
            <a:off x="1452745" y="5184195"/>
            <a:ext cx="7505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2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　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国を支える根幹である「人」を育て、　</a:t>
            </a:r>
            <a:endParaRPr lang="en-US" altLang="ja-JP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「知恵」を生みだす重要な使命を担う</a:t>
            </a:r>
          </a:p>
        </p:txBody>
      </p:sp>
      <p:sp>
        <p:nvSpPr>
          <p:cNvPr id="12297" name="Rectangle 4"/>
          <p:cNvSpPr>
            <a:spLocks noRot="1" noChangeArrowheads="1"/>
          </p:cNvSpPr>
          <p:nvPr/>
        </p:nvSpPr>
        <p:spPr bwMode="auto">
          <a:xfrm>
            <a:off x="1195731" y="278650"/>
            <a:ext cx="773588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扱う仕事は、私達の生活に身近で不可欠なもの</a:t>
            </a:r>
          </a:p>
        </p:txBody>
      </p:sp>
      <p:sp>
        <p:nvSpPr>
          <p:cNvPr id="12298" name="下矢印 1"/>
          <p:cNvSpPr>
            <a:spLocks noChangeArrowheads="1"/>
          </p:cNvSpPr>
          <p:nvPr/>
        </p:nvSpPr>
        <p:spPr bwMode="auto">
          <a:xfrm>
            <a:off x="4093585" y="4715328"/>
            <a:ext cx="1804988" cy="4238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600" b="1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9228" name="テキスト ボックス 1"/>
          <p:cNvSpPr txBox="1">
            <a:spLocks noChangeArrowheads="1"/>
          </p:cNvSpPr>
          <p:nvPr/>
        </p:nvSpPr>
        <p:spPr bwMode="auto">
          <a:xfrm>
            <a:off x="5342464" y="1476505"/>
            <a:ext cx="3357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科学技術・学術</a:t>
            </a:r>
            <a:r>
              <a:rPr lang="en-US" altLang="ja-JP" sz="1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Science and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Technology</a:t>
            </a:r>
            <a:endParaRPr lang="ja-JP" altLang="en-US" sz="18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ja-JP" altLang="en-US" sz="18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300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99300" y="6238875"/>
            <a:ext cx="23114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C09D4B-9231-4E13-A8F9-0944E11DBCCA}" type="slidenum"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ja-JP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円/楕円 6"/>
          <p:cNvSpPr>
            <a:spLocks noChangeArrowheads="1"/>
          </p:cNvSpPr>
          <p:nvPr/>
        </p:nvSpPr>
        <p:spPr bwMode="auto">
          <a:xfrm>
            <a:off x="1262590" y="1314450"/>
            <a:ext cx="7516812" cy="4311650"/>
          </a:xfrm>
          <a:prstGeom prst="ellipse">
            <a:avLst/>
          </a:prstGeom>
          <a:solidFill>
            <a:srgbClr val="FFFF99"/>
          </a:solidFill>
          <a:ln w="9525" algn="ctr">
            <a:solidFill>
              <a:srgbClr val="FFFFCC"/>
            </a:solidFill>
            <a:round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600" b="1">
              <a:solidFill>
                <a:srgbClr val="00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" name="額縁 1"/>
          <p:cNvSpPr/>
          <p:nvPr/>
        </p:nvSpPr>
        <p:spPr bwMode="auto">
          <a:xfrm>
            <a:off x="632520" y="53625"/>
            <a:ext cx="8726487" cy="784468"/>
          </a:xfrm>
          <a:prstGeom prst="bevel">
            <a:avLst/>
          </a:prstGeom>
          <a:solidFill>
            <a:srgbClr val="FFFF99"/>
          </a:solidFill>
          <a:ln w="952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lIns="36000" tIns="36000" rIns="36000" bIns="0" anchor="b">
            <a:spAutoFit/>
          </a:bodyPr>
          <a:lstStyle/>
          <a:p>
            <a:pPr algn="ctr" eaLnBrk="1" hangingPunct="1">
              <a:defRPr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教育　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Education</a:t>
            </a:r>
            <a:endParaRPr kumimoji="0" lang="ja-JP" altLang="en-US" sz="2400" b="1" u="sng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317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99300" y="6238875"/>
            <a:ext cx="23114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DFC35E-C012-4239-9BA0-A3525CDB16D2}" type="slidenum"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ja-JP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13318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409" y="2836855"/>
            <a:ext cx="1527971" cy="220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テキスト ボックス 17"/>
          <p:cNvSpPr txBox="1">
            <a:spLocks noChangeArrowheads="1"/>
          </p:cNvSpPr>
          <p:nvPr/>
        </p:nvSpPr>
        <p:spPr bwMode="auto">
          <a:xfrm>
            <a:off x="5313040" y="4188278"/>
            <a:ext cx="136646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教員の免許、人事、研修</a:t>
            </a:r>
          </a:p>
        </p:txBody>
      </p:sp>
      <p:sp>
        <p:nvSpPr>
          <p:cNvPr id="13320" name="テキスト ボックス 18"/>
          <p:cNvSpPr txBox="1">
            <a:spLocks noChangeArrowheads="1"/>
          </p:cNvSpPr>
          <p:nvPr/>
        </p:nvSpPr>
        <p:spPr bwMode="auto">
          <a:xfrm>
            <a:off x="1407222" y="2888940"/>
            <a:ext cx="12604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給付型奨学金事業</a:t>
            </a:r>
            <a:endParaRPr lang="ja-JP" altLang="en-US" sz="9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3322" name="テキスト ボックス 20"/>
          <p:cNvSpPr txBox="1">
            <a:spLocks noChangeArrowheads="1"/>
          </p:cNvSpPr>
          <p:nvPr/>
        </p:nvSpPr>
        <p:spPr bwMode="auto">
          <a:xfrm>
            <a:off x="7297683" y="2417955"/>
            <a:ext cx="1244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学校施設の長寿命化</a:t>
            </a:r>
          </a:p>
        </p:txBody>
      </p:sp>
      <p:sp>
        <p:nvSpPr>
          <p:cNvPr id="13323" name="テキスト ボックス 15"/>
          <p:cNvSpPr txBox="1">
            <a:spLocks noChangeArrowheads="1"/>
          </p:cNvSpPr>
          <p:nvPr/>
        </p:nvSpPr>
        <p:spPr bwMode="auto">
          <a:xfrm>
            <a:off x="7373158" y="4989917"/>
            <a:ext cx="16652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地域と学校の連携・協力</a:t>
            </a:r>
          </a:p>
        </p:txBody>
      </p:sp>
      <p:sp>
        <p:nvSpPr>
          <p:cNvPr id="13324" name="テキスト ボックス 3"/>
          <p:cNvSpPr txBox="1">
            <a:spLocks noChangeArrowheads="1"/>
          </p:cNvSpPr>
          <p:nvPr/>
        </p:nvSpPr>
        <p:spPr bwMode="auto">
          <a:xfrm>
            <a:off x="1673225" y="5216283"/>
            <a:ext cx="703103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日本には世界から評価される「人の絆」や基礎的な「知識技能」の平均</a:t>
            </a:r>
            <a:b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レベルの高さなど様々な「強み」がある。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教育は、人々の多様な個性・能力を開花させ人生を豊かにするとともに、社会全体の発展を実現する基盤となる。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13328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4" b="6234"/>
          <a:stretch/>
        </p:blipFill>
        <p:spPr bwMode="auto">
          <a:xfrm>
            <a:off x="7049067" y="998730"/>
            <a:ext cx="1988343" cy="142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56"/>
          <a:stretch/>
        </p:blipFill>
        <p:spPr bwMode="auto">
          <a:xfrm>
            <a:off x="8455675" y="1700552"/>
            <a:ext cx="1118095" cy="98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"/>
          <a:stretch/>
        </p:blipFill>
        <p:spPr>
          <a:xfrm>
            <a:off x="1217585" y="863715"/>
            <a:ext cx="1536376" cy="2061360"/>
          </a:xfrm>
          <a:prstGeom prst="rect">
            <a:avLst/>
          </a:prstGeom>
        </p:spPr>
      </p:pic>
      <p:sp>
        <p:nvSpPr>
          <p:cNvPr id="24" name="テキスト ボックス 20"/>
          <p:cNvSpPr txBox="1">
            <a:spLocks noChangeArrowheads="1"/>
          </p:cNvSpPr>
          <p:nvPr/>
        </p:nvSpPr>
        <p:spPr bwMode="auto">
          <a:xfrm>
            <a:off x="3422830" y="4194085"/>
            <a:ext cx="15822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学習指導要領の改訂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47019" y="2475663"/>
            <a:ext cx="67507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</a:rPr>
              <a:t>改修前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3964" r="33080" b="2757"/>
          <a:stretch/>
        </p:blipFill>
        <p:spPr>
          <a:xfrm>
            <a:off x="3152800" y="1802559"/>
            <a:ext cx="1742128" cy="2422488"/>
          </a:xfrm>
          <a:prstGeom prst="rect">
            <a:avLst/>
          </a:prstGeom>
        </p:spPr>
      </p:pic>
      <p:pic>
        <p:nvPicPr>
          <p:cNvPr id="7" name="図 6" descr="パンフレット「特別支援教育」について 特別支援教育（前半） - 1243505_001.pdf - Mozilla Fire - \\リモート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22378" r="25999" b="780"/>
          <a:stretch/>
        </p:blipFill>
        <p:spPr>
          <a:xfrm>
            <a:off x="1135532" y="3113965"/>
            <a:ext cx="1611013" cy="1957613"/>
          </a:xfrm>
          <a:prstGeom prst="rect">
            <a:avLst/>
          </a:prstGeom>
        </p:spPr>
      </p:pic>
      <p:sp>
        <p:nvSpPr>
          <p:cNvPr id="36" name="テキスト ボックス 20"/>
          <p:cNvSpPr txBox="1">
            <a:spLocks noChangeArrowheads="1"/>
          </p:cNvSpPr>
          <p:nvPr/>
        </p:nvSpPr>
        <p:spPr bwMode="auto">
          <a:xfrm>
            <a:off x="1262590" y="5004175"/>
            <a:ext cx="15822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特別支援教育への支援</a:t>
            </a:r>
          </a:p>
        </p:txBody>
      </p:sp>
      <p:pic>
        <p:nvPicPr>
          <p:cNvPr id="8" name="図 7" descr="魅力ある教員を求めて - 1222327_001.pdf - Mozilla Firefox - \\リモート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t="13470" r="27442" b="6032"/>
          <a:stretch/>
        </p:blipFill>
        <p:spPr>
          <a:xfrm>
            <a:off x="5088015" y="1813480"/>
            <a:ext cx="1787248" cy="23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972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額縁 6"/>
          <p:cNvSpPr/>
          <p:nvPr/>
        </p:nvSpPr>
        <p:spPr bwMode="auto">
          <a:xfrm>
            <a:off x="565150" y="98630"/>
            <a:ext cx="8726488" cy="833437"/>
          </a:xfrm>
          <a:prstGeom prst="bevel">
            <a:avLst/>
          </a:prstGeom>
          <a:solidFill>
            <a:srgbClr val="CCFF99"/>
          </a:solidFill>
          <a:ln w="952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lIns="36000" tIns="36000" rIns="36000" bIns="36000" anchor="ctr">
            <a:spAutoFit/>
          </a:bodyPr>
          <a:lstStyle/>
          <a:p>
            <a:pPr algn="ctr" eaLnBrk="1" hangingPunct="1">
              <a:defRPr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科学技術・学術　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Science and Technology</a:t>
            </a:r>
            <a:endParaRPr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600950" y="5995988"/>
            <a:ext cx="13858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050" dirty="0">
                <a:solidFill>
                  <a:schemeClr val="bg1"/>
                </a:solidFill>
              </a:rPr>
              <a:t>出典：文科省</a:t>
            </a:r>
            <a:endParaRPr lang="ja-JP" altLang="en-US" sz="105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  <p:sp>
        <p:nvSpPr>
          <p:cNvPr id="14340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99300" y="6219825"/>
            <a:ext cx="23114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BABC50-9FA2-426C-9296-7B0F308BCD2A}" type="slidenum"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ja-JP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4341" name="円/楕円 6"/>
          <p:cNvSpPr>
            <a:spLocks noChangeArrowheads="1"/>
          </p:cNvSpPr>
          <p:nvPr/>
        </p:nvSpPr>
        <p:spPr bwMode="auto">
          <a:xfrm>
            <a:off x="1233488" y="1403350"/>
            <a:ext cx="7516812" cy="4311650"/>
          </a:xfrm>
          <a:prstGeom prst="ellipse">
            <a:avLst/>
          </a:prstGeom>
          <a:solidFill>
            <a:srgbClr val="CCFF99"/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600" b="1">
              <a:solidFill>
                <a:srgbClr val="00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14342" name="テキスト ボックス 3"/>
          <p:cNvSpPr txBox="1">
            <a:spLocks noChangeArrowheads="1"/>
          </p:cNvSpPr>
          <p:nvPr/>
        </p:nvSpPr>
        <p:spPr bwMode="auto">
          <a:xfrm>
            <a:off x="1358900" y="5201245"/>
            <a:ext cx="71389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現代では、我々は意識の有無に関わらず、生活のあらゆる場面で科学技術の影響を受けている。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科学技術は、我々の生活に安全・安心や利便性、豊かさをもたらすとともに、我が国及び人類社会の将来の発展の基盤となる。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345" name="テキスト ボックス 20"/>
          <p:cNvSpPr txBox="1">
            <a:spLocks noChangeArrowheads="1"/>
          </p:cNvSpPr>
          <p:nvPr/>
        </p:nvSpPr>
        <p:spPr bwMode="auto">
          <a:xfrm>
            <a:off x="4269590" y="4638972"/>
            <a:ext cx="13827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「はやぶさ２」の打ち上げ</a:t>
            </a:r>
          </a:p>
        </p:txBody>
      </p:sp>
      <p:sp>
        <p:nvSpPr>
          <p:cNvPr id="14346" name="テキスト ボックス 20"/>
          <p:cNvSpPr txBox="1">
            <a:spLocks noChangeArrowheads="1"/>
          </p:cNvSpPr>
          <p:nvPr/>
        </p:nvSpPr>
        <p:spPr bwMode="auto">
          <a:xfrm>
            <a:off x="882392" y="4412890"/>
            <a:ext cx="19506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有人潜水調査船「しんかい６５００」</a:t>
            </a:r>
          </a:p>
        </p:txBody>
      </p:sp>
      <p:pic>
        <p:nvPicPr>
          <p:cNvPr id="14351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69" y="2702779"/>
            <a:ext cx="2741031" cy="160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テキスト ボックス 20"/>
          <p:cNvSpPr txBox="1">
            <a:spLocks noChangeArrowheads="1"/>
          </p:cNvSpPr>
          <p:nvPr/>
        </p:nvSpPr>
        <p:spPr bwMode="auto">
          <a:xfrm>
            <a:off x="7205610" y="4334930"/>
            <a:ext cx="1617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スーパーコンピューター「京」</a:t>
            </a: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6583969" y="4118246"/>
            <a:ext cx="2085975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800" dirty="0">
                <a:solidFill>
                  <a:schemeClr val="bg1"/>
                </a:solidFill>
              </a:rPr>
              <a:t>提供：理化学研究所</a:t>
            </a:r>
            <a:endParaRPr lang="ja-JP" altLang="en-US" sz="8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90720" y="2699171"/>
            <a:ext cx="2085975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800" dirty="0">
                <a:solidFill>
                  <a:schemeClr val="bg1"/>
                </a:solidFill>
              </a:rPr>
              <a:t>出典：ＪＳＴ　ＨＰ</a:t>
            </a:r>
            <a:endParaRPr lang="ja-JP" altLang="en-US" sz="8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2731" y="1676012"/>
            <a:ext cx="2278229" cy="297732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t="11010" r="16661" b="9773"/>
          <a:stretch/>
        </p:blipFill>
        <p:spPr>
          <a:xfrm>
            <a:off x="618894" y="2655175"/>
            <a:ext cx="2585819" cy="180470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79042" y="4471515"/>
            <a:ext cx="2085975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800" dirty="0">
                <a:solidFill>
                  <a:schemeClr val="bg1"/>
                </a:solidFill>
              </a:rPr>
              <a:t>提供：</a:t>
            </a:r>
            <a:r>
              <a:rPr lang="en-US" altLang="ja-JP" sz="800" dirty="0">
                <a:solidFill>
                  <a:schemeClr val="bg1"/>
                </a:solidFill>
              </a:rPr>
              <a:t>JAXA</a:t>
            </a:r>
            <a:endParaRPr lang="ja-JP" altLang="en-US" sz="8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0720" y="4834870"/>
            <a:ext cx="2085975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800" dirty="0">
                <a:solidFill>
                  <a:schemeClr val="bg1"/>
                </a:solidFill>
              </a:rPr>
              <a:t>提供：</a:t>
            </a:r>
            <a:r>
              <a:rPr lang="en-US" altLang="ja-JP" sz="800" dirty="0">
                <a:solidFill>
                  <a:schemeClr val="bg1"/>
                </a:solidFill>
              </a:rPr>
              <a:t>JAMSTEC</a:t>
            </a:r>
            <a:endParaRPr lang="ja-JP" altLang="en-US" sz="8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623076" y="4201485"/>
            <a:ext cx="2085975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800" dirty="0">
                <a:solidFill>
                  <a:schemeClr val="bg1"/>
                </a:solidFill>
              </a:rPr>
              <a:t>提供：</a:t>
            </a:r>
            <a:r>
              <a:rPr lang="en-US" altLang="ja-JP" sz="800" dirty="0">
                <a:solidFill>
                  <a:schemeClr val="bg1"/>
                </a:solidFill>
              </a:rPr>
              <a:t>JAMSTEC</a:t>
            </a:r>
            <a:endParaRPr lang="ja-JP" altLang="en-US" sz="8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981047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額縁 4"/>
          <p:cNvSpPr/>
          <p:nvPr/>
        </p:nvSpPr>
        <p:spPr bwMode="auto">
          <a:xfrm>
            <a:off x="565150" y="98630"/>
            <a:ext cx="8726488" cy="833437"/>
          </a:xfrm>
          <a:prstGeom prst="bevel">
            <a:avLst/>
          </a:prstGeom>
          <a:solidFill>
            <a:srgbClr val="CCFFFF"/>
          </a:solidFill>
          <a:ln w="952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lIns="36000" tIns="36000" rIns="36000" bIns="36000" anchor="ctr">
            <a:spAutoFit/>
          </a:bodyPr>
          <a:lstStyle/>
          <a:p>
            <a:pPr algn="ctr" eaLnBrk="1" hangingPunct="1">
              <a:defRPr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スポーツ　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Sports</a:t>
            </a:r>
          </a:p>
        </p:txBody>
      </p:sp>
      <p:sp>
        <p:nvSpPr>
          <p:cNvPr id="1536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99300" y="6238875"/>
            <a:ext cx="23114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3A36D6-8335-47CD-ACFD-43B250C74313}" type="slidenum"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ja-JP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2" name="円/楕円 6"/>
          <p:cNvSpPr>
            <a:spLocks noChangeArrowheads="1"/>
          </p:cNvSpPr>
          <p:nvPr/>
        </p:nvSpPr>
        <p:spPr bwMode="auto">
          <a:xfrm>
            <a:off x="1310529" y="1223755"/>
            <a:ext cx="7516812" cy="4311650"/>
          </a:xfrm>
          <a:prstGeom prst="ellipse">
            <a:avLst/>
          </a:prstGeom>
          <a:solidFill>
            <a:srgbClr val="CCFFFF"/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lIns="36000" tIns="36000" rIns="36000" bIns="360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itchFamily="34" charset="0"/>
                <a:ea typeface="HGPｺﾞｼｯｸM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ja-JP" altLang="en-US" sz="1600" b="1" dirty="0">
              <a:solidFill>
                <a:srgbClr val="000000"/>
              </a:solidFill>
              <a:latin typeface="HGP教科書体" pitchFamily="18" charset="-128"/>
              <a:ea typeface="HGP教科書体" pitchFamily="18" charset="-128"/>
            </a:endParaRPr>
          </a:p>
        </p:txBody>
      </p:sp>
      <p:sp>
        <p:nvSpPr>
          <p:cNvPr id="15365" name="テキスト ボックス 3"/>
          <p:cNvSpPr txBox="1">
            <a:spLocks noChangeArrowheads="1"/>
          </p:cNvSpPr>
          <p:nvPr/>
        </p:nvSpPr>
        <p:spPr bwMode="auto">
          <a:xfrm>
            <a:off x="1357771" y="5167589"/>
            <a:ext cx="713898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>
              <a:buFontTx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今日、国民が生涯にわたり心身ともに健康な生活を営む上で、スポーツは必要不可欠なものとなっている。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buFontTx/>
              <a:buNone/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スポ－ツは、心身の健全な発達、健康及び体力の保持増進、自律心等を涵養するとともに、我が国における社会・経済の活力の創造などに貢献する。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00611" y="4850469"/>
            <a:ext cx="2085975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800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提供：</a:t>
            </a:r>
            <a:r>
              <a:rPr lang="en-US" altLang="ja-JP" sz="800" dirty="0">
                <a:solidFill>
                  <a:schemeClr val="bg1"/>
                </a:solidFill>
                <a:latin typeface="ＭＳ Ｐゴシック" panose="020B0600070205080204" pitchFamily="50" charset="-128"/>
              </a:rPr>
              <a:t>JSC</a:t>
            </a:r>
            <a:endParaRPr lang="ja-JP" altLang="en-US" sz="8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5375" name="テキスト ボックス 20"/>
          <p:cNvSpPr txBox="1">
            <a:spLocks noChangeArrowheads="1"/>
          </p:cNvSpPr>
          <p:nvPr/>
        </p:nvSpPr>
        <p:spPr bwMode="auto">
          <a:xfrm>
            <a:off x="5715606" y="4532416"/>
            <a:ext cx="18354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全国体力・運動能力、運動習慣等調査</a:t>
            </a:r>
          </a:p>
        </p:txBody>
      </p:sp>
      <p:sp>
        <p:nvSpPr>
          <p:cNvPr id="30" name="テキスト ボックス 20"/>
          <p:cNvSpPr txBox="1">
            <a:spLocks noChangeArrowheads="1"/>
          </p:cNvSpPr>
          <p:nvPr/>
        </p:nvSpPr>
        <p:spPr bwMode="auto">
          <a:xfrm>
            <a:off x="2393042" y="4269279"/>
            <a:ext cx="15319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国民のスポーツ参加の促進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638" y="5560513"/>
            <a:ext cx="540060" cy="662009"/>
          </a:xfrm>
          <a:prstGeom prst="rect">
            <a:avLst/>
          </a:prstGeom>
        </p:spPr>
      </p:pic>
      <p:pic>
        <p:nvPicPr>
          <p:cNvPr id="9" name="図 8" descr="B1.pdf - Adobe Acrobat Reader DC - \\リモート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2" t="12474" r="25013" b="1005"/>
          <a:stretch/>
        </p:blipFill>
        <p:spPr>
          <a:xfrm>
            <a:off x="1990691" y="2587908"/>
            <a:ext cx="2420505" cy="1719209"/>
          </a:xfrm>
          <a:prstGeom prst="rect">
            <a:avLst/>
          </a:prstGeom>
        </p:spPr>
      </p:pic>
      <p:pic>
        <p:nvPicPr>
          <p:cNvPr id="11" name="図 10" descr="平成29年度 全国体力・運動能力、運動習慣等調査報告書（表紙、目次、調査の概要） - 1401299_1.pdf - Moz - \\リモート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6" t="14553" r="25787" b="2150"/>
          <a:stretch/>
        </p:blipFill>
        <p:spPr>
          <a:xfrm>
            <a:off x="5687915" y="2117040"/>
            <a:ext cx="1795258" cy="24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79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額縁 4"/>
          <p:cNvSpPr/>
          <p:nvPr/>
        </p:nvSpPr>
        <p:spPr bwMode="auto">
          <a:xfrm>
            <a:off x="565150" y="53625"/>
            <a:ext cx="8726488" cy="833437"/>
          </a:xfrm>
          <a:prstGeom prst="bevel">
            <a:avLst/>
          </a:prstGeom>
          <a:solidFill>
            <a:srgbClr val="FFCC99"/>
          </a:solidFill>
          <a:ln w="9525" algn="ctr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extLst/>
        </p:spPr>
        <p:txBody>
          <a:bodyPr lIns="36000" tIns="36000" rIns="36000" bIns="36000" anchor="ctr">
            <a:spAutoFit/>
          </a:bodyPr>
          <a:lstStyle/>
          <a:p>
            <a:pPr algn="ctr" eaLnBrk="1" hangingPunct="1">
              <a:defRPr/>
            </a:pPr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文化　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Culture</a:t>
            </a:r>
          </a:p>
        </p:txBody>
      </p:sp>
      <p:sp>
        <p:nvSpPr>
          <p:cNvPr id="16388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99300" y="6238875"/>
            <a:ext cx="23114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55849D-BAF4-4BB5-9E8E-99577C31DD54}" type="slidenum">
              <a:rPr lang="en-US" altLang="ja-JP" sz="1400"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ja-JP" sz="140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389" name="円/楕円 6"/>
          <p:cNvSpPr>
            <a:spLocks noChangeArrowheads="1"/>
          </p:cNvSpPr>
          <p:nvPr/>
        </p:nvSpPr>
        <p:spPr bwMode="auto">
          <a:xfrm>
            <a:off x="1169988" y="1314450"/>
            <a:ext cx="7516812" cy="4311650"/>
          </a:xfrm>
          <a:prstGeom prst="ellipse">
            <a:avLst/>
          </a:prstGeom>
          <a:solidFill>
            <a:srgbClr val="FFCC99"/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1600" b="1">
              <a:solidFill>
                <a:srgbClr val="00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16390" name="テキスト ボックス 3"/>
          <p:cNvSpPr txBox="1">
            <a:spLocks noChangeArrowheads="1"/>
          </p:cNvSpPr>
          <p:nvPr/>
        </p:nvSpPr>
        <p:spPr bwMode="auto">
          <a:xfrm>
            <a:off x="1358900" y="5248132"/>
            <a:ext cx="7138988" cy="10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lnSpc>
                <a:spcPts val="1700"/>
              </a:lnSpc>
              <a:spcBef>
                <a:spcPts val="675"/>
              </a:spcBef>
              <a:buFontTx/>
              <a:buNone/>
            </a:pP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今日、人々の創造性をはぐくみ、多様性を受け入れる心豊かな社会を形成する上で、文化芸術は必要不可欠なものとなっている。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ts val="1700"/>
              </a:lnSpc>
              <a:spcBef>
                <a:spcPts val="675"/>
              </a:spcBef>
              <a:buFontTx/>
              <a:buNone/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文化芸術は、国民共通のよりどころであり、我が国における社会・経済の活力の創造及び世界平和などに貢献する。</a:t>
            </a:r>
          </a:p>
        </p:txBody>
      </p:sp>
      <p:sp>
        <p:nvSpPr>
          <p:cNvPr id="16391" name="テキスト ボックス 20"/>
          <p:cNvSpPr txBox="1">
            <a:spLocks noChangeArrowheads="1"/>
          </p:cNvSpPr>
          <p:nvPr/>
        </p:nvSpPr>
        <p:spPr bwMode="auto">
          <a:xfrm>
            <a:off x="4359185" y="5004175"/>
            <a:ext cx="1358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世界遺産登録の推進</a:t>
            </a:r>
          </a:p>
        </p:txBody>
      </p:sp>
      <p:pic>
        <p:nvPicPr>
          <p:cNvPr id="16392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05" y="1114605"/>
            <a:ext cx="1577331" cy="203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25" y="3519010"/>
            <a:ext cx="3398953" cy="132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3" y="5265214"/>
            <a:ext cx="6175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テキスト ボックス 20"/>
          <p:cNvSpPr txBox="1">
            <a:spLocks noChangeArrowheads="1"/>
          </p:cNvSpPr>
          <p:nvPr/>
        </p:nvSpPr>
        <p:spPr bwMode="auto">
          <a:xfrm>
            <a:off x="7796213" y="4835051"/>
            <a:ext cx="1358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国語施策の推進</a:t>
            </a:r>
          </a:p>
        </p:txBody>
      </p:sp>
      <p:sp>
        <p:nvSpPr>
          <p:cNvPr id="16397" name="テキスト ボックス 20"/>
          <p:cNvSpPr txBox="1">
            <a:spLocks noChangeArrowheads="1"/>
          </p:cNvSpPr>
          <p:nvPr/>
        </p:nvSpPr>
        <p:spPr bwMode="auto">
          <a:xfrm>
            <a:off x="4367935" y="3107215"/>
            <a:ext cx="13589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文化財の保護・活用</a:t>
            </a:r>
          </a:p>
        </p:txBody>
      </p:sp>
      <p:pic>
        <p:nvPicPr>
          <p:cNvPr id="14" name="図 13" descr="文化庁主催海外展「今・昔 日本のアート＆デザイン」（於英国・ウェールズ）の開催 | 文化庁 - Mozilla Firefo - \\リモート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 t="24406" r="45658" b="19813"/>
          <a:stretch/>
        </p:blipFill>
        <p:spPr>
          <a:xfrm>
            <a:off x="1672796" y="2365045"/>
            <a:ext cx="1417198" cy="2121458"/>
          </a:xfrm>
          <a:prstGeom prst="rect">
            <a:avLst/>
          </a:prstGeom>
        </p:spPr>
      </p:pic>
      <p:sp>
        <p:nvSpPr>
          <p:cNvPr id="31" name="テキスト ボックス 20"/>
          <p:cNvSpPr txBox="1">
            <a:spLocks noChangeArrowheads="1"/>
          </p:cNvSpPr>
          <p:nvPr/>
        </p:nvSpPr>
        <p:spPr bwMode="auto">
          <a:xfrm>
            <a:off x="1785263" y="4435275"/>
            <a:ext cx="1358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文化庁主催の海外展</a:t>
            </a:r>
          </a:p>
        </p:txBody>
      </p:sp>
      <p:pic>
        <p:nvPicPr>
          <p:cNvPr id="19" name="図 18" descr="201711_leaflet.pdf - Mozilla Firefox - \\リモート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5" t="12594" r="4800" b="6032"/>
          <a:stretch/>
        </p:blipFill>
        <p:spPr>
          <a:xfrm>
            <a:off x="6582295" y="1119128"/>
            <a:ext cx="1443200" cy="2032358"/>
          </a:xfrm>
          <a:prstGeom prst="rect">
            <a:avLst/>
          </a:prstGeom>
        </p:spPr>
      </p:pic>
      <p:sp>
        <p:nvSpPr>
          <p:cNvPr id="36" name="テキスト ボックス 20"/>
          <p:cNvSpPr txBox="1">
            <a:spLocks noChangeArrowheads="1"/>
          </p:cNvSpPr>
          <p:nvPr/>
        </p:nvSpPr>
        <p:spPr bwMode="auto">
          <a:xfrm>
            <a:off x="6699445" y="3107215"/>
            <a:ext cx="13589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文化庁の京都移転</a:t>
            </a:r>
          </a:p>
        </p:txBody>
      </p:sp>
      <p:pic>
        <p:nvPicPr>
          <p:cNvPr id="7" name="図 6" descr="世界遺産 文化遺産オンライン - Mozilla Firefox - \\リモート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t="30313" r="28267" b="40116"/>
          <a:stretch/>
        </p:blipFill>
        <p:spPr>
          <a:xfrm>
            <a:off x="3504633" y="3360176"/>
            <a:ext cx="2821355" cy="1670487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422830" y="4869160"/>
            <a:ext cx="2085975" cy="20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700" dirty="0">
                <a:solidFill>
                  <a:schemeClr val="bg1"/>
                </a:solidFill>
              </a:rPr>
              <a:t>出典：文化遺産オンライン　ＨＰ</a:t>
            </a:r>
            <a:endParaRPr lang="ja-JP" altLang="en-US" sz="700" dirty="0">
              <a:solidFill>
                <a:schemeClr val="bg1"/>
              </a:solidFill>
              <a:latin typeface="HGP創英ﾌﾟﾚｾﾞﾝｽEB" pitchFamily="18" charset="-128"/>
              <a:ea typeface="HGP創英ﾌﾟﾚｾﾞﾝｽEB" pitchFamily="18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8" y="5734349"/>
            <a:ext cx="1378462" cy="4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4963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採用案内：文部科学省 - Internet Explorer - \\リモー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t="6766" r="18651" b="22912"/>
          <a:stretch/>
        </p:blipFill>
        <p:spPr>
          <a:xfrm>
            <a:off x="1729275" y="1930118"/>
            <a:ext cx="6525725" cy="40511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8684" name="Rectangle 4"/>
          <p:cNvSpPr>
            <a:spLocks noRot="1" noChangeArrowheads="1"/>
          </p:cNvSpPr>
          <p:nvPr/>
        </p:nvSpPr>
        <p:spPr bwMode="auto">
          <a:xfrm>
            <a:off x="137465" y="233645"/>
            <a:ext cx="10906577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ja-JP" altLang="en-US" sz="2800" b="1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4000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採用情報を収集するには</a:t>
            </a:r>
            <a:r>
              <a:rPr lang="en-US" altLang="ja-JP" sz="4000" b="1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…</a:t>
            </a:r>
            <a:endParaRPr lang="en-US" altLang="ja-JP" sz="1800" b="1" u="sng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685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99300" y="6418263"/>
            <a:ext cx="23114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Lucida Sans" panose="020B0602030504020204" pitchFamily="34" charset="0"/>
                <a:ea typeface="HGPｺﾞｼｯｸM" panose="020B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DB463D-C61C-4A8A-8E66-0B92EF43FC04}" type="slidenum">
              <a:rPr lang="en-US" altLang="ja-JP"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ja-JP" sz="14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1667838" y="902607"/>
            <a:ext cx="3912460" cy="504000"/>
            <a:chOff x="513910" y="998730"/>
            <a:chExt cx="4608000" cy="504000"/>
          </a:xfrm>
        </p:grpSpPr>
        <p:sp>
          <p:nvSpPr>
            <p:cNvPr id="3" name="正方形/長方形 2"/>
            <p:cNvSpPr/>
            <p:nvPr/>
          </p:nvSpPr>
          <p:spPr bwMode="auto">
            <a:xfrm>
              <a:off x="513910" y="998730"/>
              <a:ext cx="4608000" cy="504000"/>
            </a:xfrm>
            <a:prstGeom prst="rect">
              <a:avLst/>
            </a:prstGeom>
            <a:ln>
              <a:solidFill>
                <a:schemeClr val="accent2"/>
              </a:solidFill>
              <a:headEnd/>
              <a:tailEnd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rtlCol="0" anchor="ctr">
              <a:spAutoFit/>
            </a:bodyPr>
            <a:lstStyle/>
            <a:p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文部科学省　採用案内</a:t>
              </a:r>
            </a:p>
          </p:txBody>
        </p:sp>
        <p:grpSp>
          <p:nvGrpSpPr>
            <p:cNvPr id="20" name="グループ化 19"/>
            <p:cNvGrpSpPr/>
            <p:nvPr/>
          </p:nvGrpSpPr>
          <p:grpSpPr>
            <a:xfrm>
              <a:off x="4118065" y="1017567"/>
              <a:ext cx="975198" cy="468000"/>
              <a:chOff x="3814140" y="1052539"/>
              <a:chExt cx="975198" cy="468000"/>
            </a:xfrm>
          </p:grpSpPr>
          <p:sp>
            <p:nvSpPr>
              <p:cNvPr id="7" name="正方形/長方形 6"/>
              <p:cNvSpPr/>
              <p:nvPr/>
            </p:nvSpPr>
            <p:spPr bwMode="auto">
              <a:xfrm>
                <a:off x="3814140" y="1052539"/>
                <a:ext cx="975198" cy="468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/>
            </p:spPr>
            <p:txBody>
              <a:bodyPr lIns="36000" tIns="36000" rIns="36000" bIns="36000" rtlCol="0" anchor="ctr">
                <a:spAutoFit/>
              </a:bodyPr>
              <a:lstStyle/>
              <a:p>
                <a:pPr algn="ctr"/>
                <a:endParaRPr kumimoji="1" lang="ja-JP" altLang="en-US" sz="1600" b="1" dirty="0">
                  <a:latin typeface="HGP教科書体" pitchFamily="18" charset="-128"/>
                  <a:ea typeface="HGP教科書体" pitchFamily="18" charset="-128"/>
                </a:endParaRPr>
              </a:p>
            </p:txBody>
          </p:sp>
          <p:grpSp>
            <p:nvGrpSpPr>
              <p:cNvPr id="18" name="グループ化 17"/>
              <p:cNvGrpSpPr/>
              <p:nvPr/>
            </p:nvGrpSpPr>
            <p:grpSpPr>
              <a:xfrm>
                <a:off x="4141565" y="1121675"/>
                <a:ext cx="422176" cy="353859"/>
                <a:chOff x="4141565" y="1121675"/>
                <a:chExt cx="422176" cy="353859"/>
              </a:xfrm>
            </p:grpSpPr>
            <p:sp>
              <p:nvSpPr>
                <p:cNvPr id="11" name="楕円 10"/>
                <p:cNvSpPr/>
                <p:nvPr/>
              </p:nvSpPr>
              <p:spPr bwMode="auto">
                <a:xfrm>
                  <a:off x="4141565" y="1121675"/>
                  <a:ext cx="345694" cy="298321"/>
                </a:xfrm>
                <a:prstGeom prst="ellipse">
                  <a:avLst/>
                </a:prstGeom>
                <a:noFill/>
                <a:ln w="57150" algn="ctr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lIns="36000" tIns="36000" rIns="36000" bIns="36000" rtlCol="0" anchor="ctr">
                  <a:spAutoFit/>
                </a:bodyPr>
                <a:lstStyle/>
                <a:p>
                  <a:pPr algn="ctr"/>
                  <a:endParaRPr kumimoji="1" lang="ja-JP" altLang="en-US" sz="1600" b="1" dirty="0">
                    <a:latin typeface="HGP教科書体" pitchFamily="18" charset="-128"/>
                    <a:ea typeface="HGP教科書体" pitchFamily="18" charset="-128"/>
                  </a:endParaRPr>
                </a:p>
              </p:txBody>
            </p:sp>
            <p:cxnSp>
              <p:nvCxnSpPr>
                <p:cNvPr id="13" name="直線コネクタ 12"/>
                <p:cNvCxnSpPr>
                  <a:stCxn id="11" idx="5"/>
                </p:cNvCxnSpPr>
                <p:nvPr/>
              </p:nvCxnSpPr>
              <p:spPr>
                <a:xfrm>
                  <a:off x="4436633" y="1376308"/>
                  <a:ext cx="127108" cy="99226"/>
                </a:xfrm>
                <a:prstGeom prst="line">
                  <a:avLst/>
                </a:prstGeom>
                <a:ln w="571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1" name="テキスト ボックス 20"/>
          <p:cNvSpPr txBox="1"/>
          <p:nvPr/>
        </p:nvSpPr>
        <p:spPr>
          <a:xfrm>
            <a:off x="5538065" y="1003665"/>
            <a:ext cx="2385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で検索！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667838" y="1599234"/>
            <a:ext cx="4772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spc="-8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文部科学省公式</a:t>
            </a:r>
            <a:r>
              <a:rPr lang="en-US" altLang="ja-JP" sz="2000" spc="-8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HP</a:t>
            </a:r>
            <a:r>
              <a:rPr lang="ja-JP" altLang="en-US" sz="2000" spc="-8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内採用案内</a:t>
            </a:r>
            <a:endParaRPr lang="en-US" altLang="ja-JP" sz="2000" spc="-8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1083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Lucida Sans"/>
        <a:ea typeface="HGPｺﾞｼｯｸM"/>
        <a:cs typeface=""/>
      </a:majorFont>
      <a:minorFont>
        <a:latin typeface="Lucida Sans"/>
        <a:ea typeface="HGPｺﾞｼｯｸ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99"/>
        </a:solidFill>
        <a:ln w="9525" algn="ctr">
          <a:solidFill>
            <a:srgbClr val="333300"/>
          </a:solidFill>
          <a:round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lIns="36000" tIns="36000" rIns="36000" bIns="36000" anchor="ctr">
        <a:spAutoFit/>
      </a:bodyPr>
      <a:lstStyle>
        <a:defPPr algn="ctr">
          <a:defRPr sz="1600" b="1" dirty="0">
            <a:latin typeface="HGP教科書体" pitchFamily="18" charset="-128"/>
            <a:ea typeface="HGP教科書体" pitchFamily="18" charset="-128"/>
          </a:defRPr>
        </a:defPPr>
      </a:lstStyle>
    </a:sp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22077</TotalTime>
  <Words>186</Words>
  <Application>Microsoft Office PowerPoint</Application>
  <PresentationFormat>A4 210 x 297 mm</PresentationFormat>
  <Paragraphs>60</Paragraphs>
  <Slides>7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6" baseType="lpstr">
      <vt:lpstr>HGPｺﾞｼｯｸM</vt:lpstr>
      <vt:lpstr>HGP教科書体</vt:lpstr>
      <vt:lpstr>HGP創英ﾌﾟﾚｾﾞﾝｽEB</vt:lpstr>
      <vt:lpstr>ＭＳ Ｐゴシック</vt:lpstr>
      <vt:lpstr>ＭＳ Ｐ明朝</vt:lpstr>
      <vt:lpstr>メイリオ</vt:lpstr>
      <vt:lpstr>Arial</vt:lpstr>
      <vt:lpstr>Lucida Sans</vt:lpstr>
      <vt:lpstr>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文部科学省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文部科学省</dc:creator>
  <cp:lastModifiedBy>m</cp:lastModifiedBy>
  <cp:revision>1281</cp:revision>
  <cp:lastPrinted>2018-10-24T04:14:29Z</cp:lastPrinted>
  <dcterms:created xsi:type="dcterms:W3CDTF">2008-01-21T09:12:12Z</dcterms:created>
  <dcterms:modified xsi:type="dcterms:W3CDTF">2018-11-28T07:50:40Z</dcterms:modified>
</cp:coreProperties>
</file>