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0" r:id="rId2"/>
  </p:sldMasterIdLst>
  <p:notesMasterIdLst>
    <p:notesMasterId r:id="rId9"/>
  </p:notesMasterIdLst>
  <p:handoutMasterIdLst>
    <p:handoutMasterId r:id="rId10"/>
  </p:handoutMasterIdLst>
  <p:sldIdLst>
    <p:sldId id="263" r:id="rId3"/>
    <p:sldId id="256" r:id="rId4"/>
    <p:sldId id="265" r:id="rId5"/>
    <p:sldId id="266" r:id="rId6"/>
    <p:sldId id="264" r:id="rId7"/>
    <p:sldId id="268" r:id="rId8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8FAADC"/>
    <a:srgbClr val="EAEFF7"/>
    <a:srgbClr val="D2DEEF"/>
    <a:srgbClr val="66CCFF"/>
    <a:srgbClr val="99FF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559" autoAdjust="0"/>
  </p:normalViewPr>
  <p:slideViewPr>
    <p:cSldViewPr snapToGrid="0">
      <p:cViewPr varScale="1">
        <p:scale>
          <a:sx n="116" d="100"/>
          <a:sy n="116" d="100"/>
        </p:scale>
        <p:origin x="116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F4740-A0BB-4B3E-935B-9DA9F10E7E3C}" type="datetimeFigureOut">
              <a:rPr kumimoji="1" lang="ja-JP" altLang="en-US" smtClean="0"/>
              <a:t>2018/11/21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034F-B3BD-480D-A4CB-0FBA3307AC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1685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AEC5F-9E19-4A95-98FC-EB67DE58624F}" type="datetimeFigureOut">
              <a:rPr kumimoji="1" lang="ja-JP" altLang="en-US" smtClean="0"/>
              <a:t>2018/11/21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17C32-B7E1-467D-9F61-AD95F26B1D7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518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7C32-B7E1-467D-9F61-AD95F26B1D7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59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7C32-B7E1-467D-9F61-AD95F26B1D7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49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7C32-B7E1-467D-9F61-AD95F26B1D7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79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7C32-B7E1-467D-9F61-AD95F26B1D7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489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17C32-B7E1-467D-9F61-AD95F26B1D7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234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1118" y="118112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r>
              <a:rPr lang="en-US" altLang="ja-JP" dirty="0" smtClean="0"/>
              <a:t>【</a:t>
            </a:r>
            <a:r>
              <a:rPr lang="ja-JP" altLang="en-US" dirty="0" smtClean="0"/>
              <a:t>機密性２</a:t>
            </a:r>
            <a:r>
              <a:rPr lang="en-US" altLang="ja-JP" dirty="0" smtClean="0"/>
              <a:t>】 </a:t>
            </a:r>
          </a:p>
          <a:p>
            <a:r>
              <a:rPr lang="ja-JP" altLang="en-US" dirty="0" smtClean="0"/>
              <a:t>発出元→発出先</a:t>
            </a:r>
            <a:endParaRPr lang="ja-JP" altLang="en-US" sz="1050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9860" y="245748"/>
            <a:ext cx="3343275" cy="237489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r>
              <a:rPr lang="ja-JP" altLang="en-US" smtClean="0"/>
              <a:t>作成日</a:t>
            </a:r>
            <a:r>
              <a:rPr lang="en-US" altLang="ja-JP" smtClean="0"/>
              <a:t>_</a:t>
            </a:r>
            <a:r>
              <a:rPr lang="ja-JP" altLang="en-US" smtClean="0"/>
              <a:t>作成担当課</a:t>
            </a:r>
            <a:r>
              <a:rPr lang="en-US" altLang="ja-JP" smtClean="0"/>
              <a:t>_</a:t>
            </a:r>
            <a:r>
              <a:rPr lang="ja-JP" altLang="en-US" smtClean="0"/>
              <a:t>用途</a:t>
            </a:r>
            <a:r>
              <a:rPr lang="en-US" altLang="ja-JP" smtClean="0"/>
              <a:t>_</a:t>
            </a:r>
            <a:r>
              <a:rPr lang="ja-JP" altLang="en-US" smtClean="0"/>
              <a:t>保存期間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60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418" y="118112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altLang="ja-JP" smtClean="0"/>
              <a:t>【</a:t>
            </a:r>
            <a:r>
              <a:rPr lang="ja-JP" altLang="en-US" smtClean="0"/>
              <a:t>機密性２</a:t>
            </a:r>
            <a:r>
              <a:rPr lang="en-US" altLang="ja-JP" smtClean="0"/>
              <a:t>】 </a:t>
            </a:r>
          </a:p>
          <a:p>
            <a:r>
              <a:rPr lang="ja-JP" altLang="en-US" sz="1000" smtClean="0"/>
              <a:t>発出元→発出先</a:t>
            </a:r>
            <a:endParaRPr lang="ja-JP" alt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99860" y="245748"/>
            <a:ext cx="3343275" cy="237489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r>
              <a:rPr lang="ja-JP" altLang="en-US" smtClean="0"/>
              <a:t>作成日</a:t>
            </a:r>
            <a:r>
              <a:rPr lang="en-US" altLang="ja-JP" smtClean="0"/>
              <a:t>_</a:t>
            </a:r>
            <a:r>
              <a:rPr lang="ja-JP" altLang="en-US" smtClean="0"/>
              <a:t>作成担当課</a:t>
            </a:r>
            <a:r>
              <a:rPr lang="en-US" altLang="ja-JP" smtClean="0"/>
              <a:t>_</a:t>
            </a:r>
            <a:r>
              <a:rPr lang="ja-JP" altLang="en-US" smtClean="0"/>
              <a:t>用途</a:t>
            </a:r>
            <a:r>
              <a:rPr lang="en-US" altLang="ja-JP" smtClean="0"/>
              <a:t>_</a:t>
            </a:r>
            <a:r>
              <a:rPr lang="ja-JP" altLang="en-US" smtClean="0"/>
              <a:t>保存期間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83EADA46-06F7-45B3-8E22-91B873C03A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08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2"/>
          </p:nvPr>
        </p:nvSpPr>
        <p:spPr>
          <a:xfrm>
            <a:off x="20638" y="118112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US" altLang="ja-JP" smtClean="0"/>
              <a:t>【</a:t>
            </a:r>
            <a:r>
              <a:rPr lang="ja-JP" altLang="en-US" smtClean="0"/>
              <a:t>機密性２</a:t>
            </a:r>
            <a:r>
              <a:rPr lang="en-US" altLang="ja-JP" smtClean="0"/>
              <a:t>】 </a:t>
            </a:r>
          </a:p>
          <a:p>
            <a:r>
              <a:rPr lang="ja-JP" altLang="en-US" smtClean="0"/>
              <a:t>発出元→発出先</a:t>
            </a:r>
            <a:endParaRPr lang="ja-JP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40500" y="286388"/>
            <a:ext cx="3343275" cy="237489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+mj-ea"/>
                <a:ea typeface="+mj-ea"/>
              </a:defRPr>
            </a:lvl1pPr>
          </a:lstStyle>
          <a:p>
            <a:r>
              <a:rPr lang="ja-JP" altLang="en-US" smtClean="0"/>
              <a:t>作成日</a:t>
            </a:r>
            <a:r>
              <a:rPr lang="en-US" altLang="ja-JP" smtClean="0"/>
              <a:t>_</a:t>
            </a:r>
            <a:r>
              <a:rPr lang="ja-JP" altLang="en-US" smtClean="0"/>
              <a:t>作成担当課</a:t>
            </a:r>
            <a:r>
              <a:rPr lang="en-US" altLang="ja-JP" smtClean="0"/>
              <a:t>_</a:t>
            </a:r>
            <a:r>
              <a:rPr lang="ja-JP" altLang="en-US" smtClean="0"/>
              <a:t>用途</a:t>
            </a:r>
            <a:r>
              <a:rPr lang="en-US" altLang="ja-JP" smtClean="0"/>
              <a:t>_</a:t>
            </a:r>
            <a:r>
              <a:rPr lang="ja-JP" altLang="en-US" smtClean="0"/>
              <a:t>保存期間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13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" y="6539467"/>
            <a:ext cx="8512825" cy="3240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</a:schemeClr>
              </a:gs>
              <a:gs pos="39000">
                <a:schemeClr val="accent5">
                  <a:lumMod val="97000"/>
                  <a:lumOff val="3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57" y="6199761"/>
            <a:ext cx="724001" cy="321609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5" y="6224455"/>
            <a:ext cx="1438656" cy="30480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70830" y="6549515"/>
            <a:ext cx="216084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J</a:t>
            </a:r>
            <a:r>
              <a:rPr kumimoji="1" lang="en-US" altLang="ja-JP" sz="1400" i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APAN </a:t>
            </a:r>
            <a:r>
              <a:rPr kumimoji="1" lang="en-US" altLang="ja-JP" i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C</a:t>
            </a:r>
            <a:r>
              <a:rPr kumimoji="1" lang="en-US" altLang="ja-JP" sz="1400" i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OAST </a:t>
            </a:r>
            <a:r>
              <a:rPr kumimoji="1" lang="en-US" altLang="ja-JP" i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G</a:t>
            </a:r>
            <a:r>
              <a:rPr kumimoji="1" lang="en-US" altLang="ja-JP" sz="1400" i="1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UARD</a:t>
            </a:r>
            <a:endParaRPr kumimoji="1" lang="ja-JP" altLang="en-US" sz="1400" i="1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cxnSp>
        <p:nvCxnSpPr>
          <p:cNvPr id="17" name="直線コネクタ 16"/>
          <p:cNvCxnSpPr/>
          <p:nvPr/>
        </p:nvCxnSpPr>
        <p:spPr>
          <a:xfrm>
            <a:off x="1451254" y="2497776"/>
            <a:ext cx="7334528" cy="27081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24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451254" y="2414126"/>
            <a:ext cx="7334528" cy="27081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25718" y="118112"/>
            <a:ext cx="2228850" cy="365125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+mj-ea"/>
                <a:ea typeface="+mj-ea"/>
              </a:defRPr>
            </a:lvl1pPr>
          </a:lstStyle>
          <a:p>
            <a:r>
              <a:rPr lang="en-US" altLang="ja-JP" smtClean="0"/>
              <a:t>【</a:t>
            </a:r>
            <a:r>
              <a:rPr lang="ja-JP" altLang="en-US" smtClean="0"/>
              <a:t>機密性２</a:t>
            </a:r>
            <a:r>
              <a:rPr lang="en-US" altLang="ja-JP" smtClean="0"/>
              <a:t>】 </a:t>
            </a:r>
          </a:p>
          <a:p>
            <a:r>
              <a:rPr lang="ja-JP" altLang="en-US" smtClean="0"/>
              <a:t>発出元→発出先</a:t>
            </a:r>
            <a:endParaRPr lang="ja-JP" altLang="en-US" sz="105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99860" y="245748"/>
            <a:ext cx="3343275" cy="237489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+mj-ea"/>
                <a:ea typeface="+mj-ea"/>
              </a:defRPr>
            </a:lvl1pPr>
          </a:lstStyle>
          <a:p>
            <a:r>
              <a:rPr lang="ja-JP" altLang="en-US" smtClean="0"/>
              <a:t>作成日</a:t>
            </a:r>
            <a:r>
              <a:rPr lang="en-US" altLang="ja-JP" smtClean="0"/>
              <a:t>_</a:t>
            </a:r>
            <a:r>
              <a:rPr lang="ja-JP" altLang="en-US" smtClean="0"/>
              <a:t>作成担当課</a:t>
            </a:r>
            <a:r>
              <a:rPr lang="en-US" altLang="ja-JP" smtClean="0"/>
              <a:t>_</a:t>
            </a:r>
            <a:r>
              <a:rPr lang="ja-JP" altLang="en-US" smtClean="0"/>
              <a:t>用途</a:t>
            </a:r>
            <a:r>
              <a:rPr lang="en-US" altLang="ja-JP" smtClean="0"/>
              <a:t>_</a:t>
            </a:r>
            <a:r>
              <a:rPr lang="ja-JP" altLang="en-US" smtClean="0"/>
              <a:t>保存期間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844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hf sldNum="0"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67" y="37946"/>
            <a:ext cx="660058" cy="29320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562" y="32496"/>
            <a:ext cx="1438656" cy="304800"/>
          </a:xfrm>
          <a:prstGeom prst="rect">
            <a:avLst/>
          </a:prstGeom>
        </p:spPr>
      </p:pic>
      <p:cxnSp>
        <p:nvCxnSpPr>
          <p:cNvPr id="12" name="直線コネクタ 11"/>
          <p:cNvCxnSpPr/>
          <p:nvPr/>
        </p:nvCxnSpPr>
        <p:spPr>
          <a:xfrm>
            <a:off x="84119" y="413631"/>
            <a:ext cx="9756000" cy="16930"/>
          </a:xfrm>
          <a:prstGeom prst="line">
            <a:avLst/>
          </a:prstGeom>
          <a:ln w="88900">
            <a:gradFill flip="none" rotWithShape="1">
              <a:gsLst>
                <a:gs pos="0">
                  <a:schemeClr val="accent5">
                    <a:lumMod val="70000"/>
                  </a:schemeClr>
                </a:gs>
                <a:gs pos="8000">
                  <a:schemeClr val="accent5">
                    <a:lumMod val="88000"/>
                  </a:schemeClr>
                </a:gs>
                <a:gs pos="100000">
                  <a:schemeClr val="accent5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63799" y="331151"/>
            <a:ext cx="9756000" cy="16930"/>
          </a:xfrm>
          <a:prstGeom prst="line">
            <a:avLst/>
          </a:prstGeom>
          <a:ln w="1905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" y="95916"/>
            <a:ext cx="2143760" cy="365125"/>
          </a:xfrm>
          <a:prstGeom prst="rect">
            <a:avLst/>
          </a:prstGeom>
        </p:spPr>
        <p:txBody>
          <a:bodyPr/>
          <a:lstStyle>
            <a:lvl1pPr>
              <a:defRPr sz="1050">
                <a:latin typeface="+mj-ea"/>
                <a:ea typeface="+mj-ea"/>
              </a:defRPr>
            </a:lvl1pPr>
          </a:lstStyle>
          <a:p>
            <a:r>
              <a:rPr lang="en-US" altLang="ja-JP" smtClean="0"/>
              <a:t>【</a:t>
            </a:r>
            <a:r>
              <a:rPr lang="ja-JP" altLang="en-US" smtClean="0"/>
              <a:t>機密性２</a:t>
            </a:r>
            <a:r>
              <a:rPr lang="en-US" altLang="ja-JP" smtClean="0"/>
              <a:t>】 </a:t>
            </a:r>
          </a:p>
          <a:p>
            <a:r>
              <a:rPr lang="ja-JP" altLang="en-US" smtClean="0"/>
              <a:t>発出元→発出先</a:t>
            </a:r>
            <a:endParaRPr lang="ja-JP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0500" y="276228"/>
            <a:ext cx="3343275" cy="237489"/>
          </a:xfrm>
          <a:prstGeom prst="rect">
            <a:avLst/>
          </a:prstGeom>
        </p:spPr>
        <p:txBody>
          <a:bodyPr/>
          <a:lstStyle>
            <a:lvl1pPr algn="r">
              <a:defRPr sz="1050"/>
            </a:lvl1pPr>
          </a:lstStyle>
          <a:p>
            <a:r>
              <a:rPr lang="ja-JP" altLang="en-US" dirty="0" smtClean="0"/>
              <a:t>作成日</a:t>
            </a:r>
            <a:r>
              <a:rPr lang="en-US" altLang="ja-JP" dirty="0" smtClean="0"/>
              <a:t>_</a:t>
            </a:r>
            <a:r>
              <a:rPr lang="ja-JP" altLang="en-US" dirty="0" smtClean="0"/>
              <a:t>作成担当課</a:t>
            </a:r>
            <a:r>
              <a:rPr lang="en-US" altLang="ja-JP" dirty="0" smtClean="0"/>
              <a:t>_</a:t>
            </a:r>
            <a:r>
              <a:rPr lang="ja-JP" altLang="en-US" dirty="0" smtClean="0"/>
              <a:t>用途</a:t>
            </a:r>
            <a:r>
              <a:rPr lang="en-US" altLang="ja-JP" dirty="0" smtClean="0"/>
              <a:t>_</a:t>
            </a:r>
            <a:r>
              <a:rPr lang="ja-JP" altLang="en-US" dirty="0" smtClean="0"/>
              <a:t>保存期間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15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hf sldNum="0" hdr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kumimoji="1"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kumimoji="1"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1265717" y="1678286"/>
            <a:ext cx="7779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300" dirty="0" smtClean="0"/>
              <a:t>障害者</a:t>
            </a:r>
            <a:r>
              <a:rPr lang="ja-JP" altLang="en-US" sz="4300" dirty="0" smtClean="0"/>
              <a:t>の方</a:t>
            </a:r>
            <a:r>
              <a:rPr kumimoji="1" lang="ja-JP" altLang="en-US" sz="4300" dirty="0" smtClean="0"/>
              <a:t>に対する業務説明会</a:t>
            </a:r>
            <a:endParaRPr kumimoji="1" lang="ja-JP" altLang="en-US" sz="43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556201" y="3352934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海上保安庁</a:t>
            </a:r>
            <a:endParaRPr kumimoji="1" lang="ja-JP" altLang="en-US" sz="4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542057" y="415129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600" dirty="0" smtClean="0"/>
              <a:t>総務部人事</a:t>
            </a:r>
            <a:r>
              <a:rPr kumimoji="1" lang="ja-JP" altLang="en-US" sz="3600" dirty="0" smtClean="0"/>
              <a:t>課</a:t>
            </a:r>
            <a:endParaRPr kumimoji="1" lang="ja-JP" altLang="en-US" sz="36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269358" y="4826536"/>
            <a:ext cx="357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ＭＳ Ｐゴシック 本文"/>
              </a:rPr>
              <a:t>平成</a:t>
            </a:r>
            <a:r>
              <a:rPr lang="en-US" altLang="ja-JP" sz="3200" dirty="0" smtClean="0">
                <a:latin typeface="ＭＳ Ｐゴシック 本文"/>
              </a:rPr>
              <a:t>30</a:t>
            </a:r>
            <a:r>
              <a:rPr kumimoji="1" lang="ja-JP" altLang="en-US" sz="3200" dirty="0" smtClean="0">
                <a:latin typeface="ＭＳ Ｐゴシック 本文"/>
              </a:rPr>
              <a:t>年</a:t>
            </a:r>
            <a:r>
              <a:rPr lang="en-US" altLang="ja-JP" sz="3200" dirty="0" smtClean="0">
                <a:latin typeface="ＭＳ Ｐゴシック 本文"/>
              </a:rPr>
              <a:t>11</a:t>
            </a:r>
            <a:r>
              <a:rPr kumimoji="1" lang="ja-JP" altLang="en-US" sz="3200" dirty="0" smtClean="0">
                <a:latin typeface="ＭＳ Ｐゴシック 本文"/>
              </a:rPr>
              <a:t>月</a:t>
            </a:r>
            <a:r>
              <a:rPr kumimoji="1" lang="en-US" altLang="ja-JP" sz="3200" dirty="0" smtClean="0">
                <a:latin typeface="ＭＳ Ｐゴシック 本文"/>
              </a:rPr>
              <a:t>27</a:t>
            </a:r>
            <a:r>
              <a:rPr kumimoji="1" lang="ja-JP" altLang="en-US" sz="3200" dirty="0" smtClean="0">
                <a:latin typeface="ＭＳ Ｐゴシック 本文"/>
              </a:rPr>
              <a:t>日</a:t>
            </a:r>
            <a:endParaRPr kumimoji="1" lang="ja-JP" altLang="en-US" sz="3200" dirty="0">
              <a:latin typeface="ＭＳ Ｐゴシック 本文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56200" y="3347467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/>
              <a:t>海上保安庁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9985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角丸四角形 40"/>
          <p:cNvSpPr/>
          <p:nvPr/>
        </p:nvSpPr>
        <p:spPr>
          <a:xfrm>
            <a:off x="1285103" y="5659395"/>
            <a:ext cx="7422292" cy="1127878"/>
          </a:xfrm>
          <a:custGeom>
            <a:avLst/>
            <a:gdLst>
              <a:gd name="connsiteX0" fmla="*/ 0 w 7422292"/>
              <a:gd name="connsiteY0" fmla="*/ 186003 h 1115998"/>
              <a:gd name="connsiteX1" fmla="*/ 186003 w 7422292"/>
              <a:gd name="connsiteY1" fmla="*/ 0 h 1115998"/>
              <a:gd name="connsiteX2" fmla="*/ 7236289 w 7422292"/>
              <a:gd name="connsiteY2" fmla="*/ 0 h 1115998"/>
              <a:gd name="connsiteX3" fmla="*/ 7422292 w 7422292"/>
              <a:gd name="connsiteY3" fmla="*/ 186003 h 1115998"/>
              <a:gd name="connsiteX4" fmla="*/ 7422292 w 7422292"/>
              <a:gd name="connsiteY4" fmla="*/ 929995 h 1115998"/>
              <a:gd name="connsiteX5" fmla="*/ 7236289 w 7422292"/>
              <a:gd name="connsiteY5" fmla="*/ 1115998 h 1115998"/>
              <a:gd name="connsiteX6" fmla="*/ 186003 w 7422292"/>
              <a:gd name="connsiteY6" fmla="*/ 1115998 h 1115998"/>
              <a:gd name="connsiteX7" fmla="*/ 0 w 7422292"/>
              <a:gd name="connsiteY7" fmla="*/ 929995 h 1115998"/>
              <a:gd name="connsiteX8" fmla="*/ 0 w 7422292"/>
              <a:gd name="connsiteY8" fmla="*/ 186003 h 1115998"/>
              <a:gd name="connsiteX0" fmla="*/ 186003 w 7422292"/>
              <a:gd name="connsiteY0" fmla="*/ 0 h 1115998"/>
              <a:gd name="connsiteX1" fmla="*/ 7236289 w 7422292"/>
              <a:gd name="connsiteY1" fmla="*/ 0 h 1115998"/>
              <a:gd name="connsiteX2" fmla="*/ 7422292 w 7422292"/>
              <a:gd name="connsiteY2" fmla="*/ 186003 h 1115998"/>
              <a:gd name="connsiteX3" fmla="*/ 7422292 w 7422292"/>
              <a:gd name="connsiteY3" fmla="*/ 929995 h 1115998"/>
              <a:gd name="connsiteX4" fmla="*/ 7236289 w 7422292"/>
              <a:gd name="connsiteY4" fmla="*/ 1115998 h 1115998"/>
              <a:gd name="connsiteX5" fmla="*/ 186003 w 7422292"/>
              <a:gd name="connsiteY5" fmla="*/ 1115998 h 1115998"/>
              <a:gd name="connsiteX6" fmla="*/ 0 w 7422292"/>
              <a:gd name="connsiteY6" fmla="*/ 929995 h 1115998"/>
              <a:gd name="connsiteX7" fmla="*/ 0 w 7422292"/>
              <a:gd name="connsiteY7" fmla="*/ 186003 h 1115998"/>
              <a:gd name="connsiteX8" fmla="*/ 277443 w 7422292"/>
              <a:gd name="connsiteY8" fmla="*/ 91440 h 1115998"/>
              <a:gd name="connsiteX0" fmla="*/ 186003 w 7422292"/>
              <a:gd name="connsiteY0" fmla="*/ 11880 h 1127878"/>
              <a:gd name="connsiteX1" fmla="*/ 1499286 w 7422292"/>
              <a:gd name="connsiteY1" fmla="*/ 0 h 1127878"/>
              <a:gd name="connsiteX2" fmla="*/ 7236289 w 7422292"/>
              <a:gd name="connsiteY2" fmla="*/ 11880 h 1127878"/>
              <a:gd name="connsiteX3" fmla="*/ 7422292 w 7422292"/>
              <a:gd name="connsiteY3" fmla="*/ 197883 h 1127878"/>
              <a:gd name="connsiteX4" fmla="*/ 7422292 w 7422292"/>
              <a:gd name="connsiteY4" fmla="*/ 941875 h 1127878"/>
              <a:gd name="connsiteX5" fmla="*/ 7236289 w 7422292"/>
              <a:gd name="connsiteY5" fmla="*/ 1127878 h 1127878"/>
              <a:gd name="connsiteX6" fmla="*/ 186003 w 7422292"/>
              <a:gd name="connsiteY6" fmla="*/ 1127878 h 1127878"/>
              <a:gd name="connsiteX7" fmla="*/ 0 w 7422292"/>
              <a:gd name="connsiteY7" fmla="*/ 941875 h 1127878"/>
              <a:gd name="connsiteX8" fmla="*/ 0 w 7422292"/>
              <a:gd name="connsiteY8" fmla="*/ 197883 h 1127878"/>
              <a:gd name="connsiteX9" fmla="*/ 277443 w 7422292"/>
              <a:gd name="connsiteY9" fmla="*/ 103320 h 1127878"/>
              <a:gd name="connsiteX0" fmla="*/ 1499286 w 7422292"/>
              <a:gd name="connsiteY0" fmla="*/ 0 h 1127878"/>
              <a:gd name="connsiteX1" fmla="*/ 7236289 w 7422292"/>
              <a:gd name="connsiteY1" fmla="*/ 11880 h 1127878"/>
              <a:gd name="connsiteX2" fmla="*/ 7422292 w 7422292"/>
              <a:gd name="connsiteY2" fmla="*/ 197883 h 1127878"/>
              <a:gd name="connsiteX3" fmla="*/ 7422292 w 7422292"/>
              <a:gd name="connsiteY3" fmla="*/ 941875 h 1127878"/>
              <a:gd name="connsiteX4" fmla="*/ 7236289 w 7422292"/>
              <a:gd name="connsiteY4" fmla="*/ 1127878 h 1127878"/>
              <a:gd name="connsiteX5" fmla="*/ 186003 w 7422292"/>
              <a:gd name="connsiteY5" fmla="*/ 1127878 h 1127878"/>
              <a:gd name="connsiteX6" fmla="*/ 0 w 7422292"/>
              <a:gd name="connsiteY6" fmla="*/ 941875 h 1127878"/>
              <a:gd name="connsiteX7" fmla="*/ 0 w 7422292"/>
              <a:gd name="connsiteY7" fmla="*/ 197883 h 1127878"/>
              <a:gd name="connsiteX8" fmla="*/ 277443 w 7422292"/>
              <a:gd name="connsiteY8" fmla="*/ 103320 h 1127878"/>
              <a:gd name="connsiteX0" fmla="*/ 1499286 w 7422292"/>
              <a:gd name="connsiteY0" fmla="*/ 0 h 1127878"/>
              <a:gd name="connsiteX1" fmla="*/ 7236289 w 7422292"/>
              <a:gd name="connsiteY1" fmla="*/ 11880 h 1127878"/>
              <a:gd name="connsiteX2" fmla="*/ 7422292 w 7422292"/>
              <a:gd name="connsiteY2" fmla="*/ 197883 h 1127878"/>
              <a:gd name="connsiteX3" fmla="*/ 7422292 w 7422292"/>
              <a:gd name="connsiteY3" fmla="*/ 941875 h 1127878"/>
              <a:gd name="connsiteX4" fmla="*/ 7236289 w 7422292"/>
              <a:gd name="connsiteY4" fmla="*/ 1127878 h 1127878"/>
              <a:gd name="connsiteX5" fmla="*/ 186003 w 7422292"/>
              <a:gd name="connsiteY5" fmla="*/ 1127878 h 1127878"/>
              <a:gd name="connsiteX6" fmla="*/ 0 w 7422292"/>
              <a:gd name="connsiteY6" fmla="*/ 941875 h 1127878"/>
              <a:gd name="connsiteX7" fmla="*/ 0 w 7422292"/>
              <a:gd name="connsiteY7" fmla="*/ 197883 h 1127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2292" h="1127878">
                <a:moveTo>
                  <a:pt x="1499286" y="0"/>
                </a:moveTo>
                <a:lnTo>
                  <a:pt x="7236289" y="11880"/>
                </a:lnTo>
                <a:cubicBezTo>
                  <a:pt x="7339016" y="11880"/>
                  <a:pt x="7422292" y="95156"/>
                  <a:pt x="7422292" y="197883"/>
                </a:cubicBezTo>
                <a:lnTo>
                  <a:pt x="7422292" y="941875"/>
                </a:lnTo>
                <a:cubicBezTo>
                  <a:pt x="7422292" y="1044602"/>
                  <a:pt x="7339016" y="1127878"/>
                  <a:pt x="7236289" y="1127878"/>
                </a:cubicBezTo>
                <a:lnTo>
                  <a:pt x="186003" y="1127878"/>
                </a:lnTo>
                <a:cubicBezTo>
                  <a:pt x="83276" y="1127878"/>
                  <a:pt x="0" y="1044602"/>
                  <a:pt x="0" y="941875"/>
                </a:cubicBezTo>
                <a:lnTo>
                  <a:pt x="0" y="197883"/>
                </a:ln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80632" y="749798"/>
            <a:ext cx="4968019" cy="506702"/>
          </a:xfrm>
          <a:prstGeom prst="rect">
            <a:avLst/>
          </a:prstGeom>
          <a:noFill/>
          <a:ln w="38100">
            <a:solidFill>
              <a:srgbClr val="8FAA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0000" y="-24161"/>
            <a:ext cx="269144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/>
              <a:t>海上保安庁について</a:t>
            </a:r>
            <a:endParaRPr kumimoji="1" lang="ja-JP" altLang="en-US" sz="24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50276"/>
            <a:ext cx="9906000" cy="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0" lang="ja-JP" altLang="en-US" sz="1400" dirty="0" smtClean="0">
                <a:solidFill>
                  <a:srgbClr val="000000"/>
                </a:solidFill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+mn-ea"/>
              </a:rPr>
              <a:t>1</a:t>
            </a:r>
            <a:endParaRPr kumimoji="0" lang="en-US" altLang="ja-JP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57875" y="584886"/>
            <a:ext cx="978949" cy="342565"/>
          </a:xfrm>
          <a:prstGeom prst="roundRect">
            <a:avLst>
              <a:gd name="adj" fmla="val 50000"/>
            </a:avLst>
          </a:prstGeom>
          <a:solidFill>
            <a:schemeClr val="accent5">
              <a:lumMod val="60000"/>
              <a:lumOff val="4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 smtClean="0"/>
              <a:t>任務</a:t>
            </a:r>
            <a:endParaRPr kumimoji="1" lang="ja-JP" altLang="en-US" sz="20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25721" y="5771610"/>
            <a:ext cx="65437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000" b="1" dirty="0" smtClean="0"/>
              <a:t>海の警察、消防の両方を兼ね備えた機関</a:t>
            </a:r>
            <a:endParaRPr kumimoji="1" lang="en-US" altLang="ja-JP" sz="2000" b="1" dirty="0" smtClean="0"/>
          </a:p>
          <a:p>
            <a:pPr marL="342900" indent="-342900">
              <a:buFont typeface="Wingdings" panose="05000000000000000000" pitchFamily="2" charset="2"/>
              <a:buChar char="u"/>
            </a:pPr>
            <a:r>
              <a:rPr lang="ja-JP" altLang="en-US" sz="2000" b="1" dirty="0" smtClean="0"/>
              <a:t>多種多様な業務が存在</a:t>
            </a:r>
            <a:endParaRPr lang="en-US" altLang="ja-JP" sz="2000" b="1" dirty="0" smtClean="0"/>
          </a:p>
          <a:p>
            <a:r>
              <a:rPr lang="en-US" altLang="ja-JP" sz="2000" b="1" dirty="0" smtClean="0"/>
              <a:t>	</a:t>
            </a:r>
            <a:r>
              <a:rPr lang="ja-JP" altLang="en-US" sz="2000" b="1" dirty="0" smtClean="0"/>
              <a:t>　　　　　⇒職員それぞれが活躍出来る業務が存在</a:t>
            </a:r>
            <a:endParaRPr kumimoji="1" lang="ja-JP" altLang="en-US" sz="2000" b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36824" y="820639"/>
            <a:ext cx="3270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海上の安全及び治安の</a:t>
            </a:r>
            <a:r>
              <a:rPr lang="ja-JP" altLang="en-US" sz="2000" b="1" dirty="0" smtClean="0"/>
              <a:t>確保</a:t>
            </a:r>
            <a:endParaRPr kumimoji="1" lang="ja-JP" altLang="en-US" sz="2000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8" y="3617362"/>
            <a:ext cx="2714368" cy="1432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1" t="19579" r="7563" b="22763"/>
          <a:stretch/>
        </p:blipFill>
        <p:spPr>
          <a:xfrm>
            <a:off x="2199437" y="3965932"/>
            <a:ext cx="2072826" cy="10838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9" name="テキスト ボックス 18"/>
          <p:cNvSpPr txBox="1"/>
          <p:nvPr/>
        </p:nvSpPr>
        <p:spPr>
          <a:xfrm>
            <a:off x="1209422" y="5053265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自然災害への支援業務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87843" y="5061118"/>
            <a:ext cx="1922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音楽隊による広報活動</a:t>
            </a:r>
            <a:endParaRPr kumimoji="1" lang="ja-JP" altLang="en-US" sz="1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8009801" y="505326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鑑定分析業務</a:t>
            </a:r>
            <a:endParaRPr kumimoji="1" lang="ja-JP" altLang="en-US" sz="1400" b="1" dirty="0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0" t="25753" r="14097" b="11184"/>
          <a:stretch/>
        </p:blipFill>
        <p:spPr>
          <a:xfrm>
            <a:off x="4582864" y="3617797"/>
            <a:ext cx="2672389" cy="1432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543" y="3620139"/>
            <a:ext cx="1910400" cy="1432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9" name="テキスト ボックス 28"/>
          <p:cNvSpPr txBox="1"/>
          <p:nvPr/>
        </p:nvSpPr>
        <p:spPr>
          <a:xfrm>
            <a:off x="7492732" y="311327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船舶への情報提供業務</a:t>
            </a:r>
            <a:endParaRPr kumimoji="1" lang="ja-JP" altLang="en-US" sz="1400" b="1" dirty="0"/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3" b="10641"/>
          <a:stretch/>
        </p:blipFill>
        <p:spPr>
          <a:xfrm>
            <a:off x="7114449" y="1539052"/>
            <a:ext cx="2589292" cy="155897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1" r="6517" b="3904"/>
          <a:stretch/>
        </p:blipFill>
        <p:spPr>
          <a:xfrm>
            <a:off x="4452256" y="1539052"/>
            <a:ext cx="2579805" cy="1558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4" name="テキスト ボックス 33"/>
          <p:cNvSpPr txBox="1"/>
          <p:nvPr/>
        </p:nvSpPr>
        <p:spPr>
          <a:xfrm>
            <a:off x="4580622" y="3116455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環境保全のための指導啓発</a:t>
            </a:r>
            <a:endParaRPr kumimoji="1" lang="ja-JP" altLang="en-US" sz="1400" b="1" dirty="0"/>
          </a:p>
        </p:txBody>
      </p:sp>
      <p:pic>
        <p:nvPicPr>
          <p:cNvPr id="36" name="Picture 12" descr="P10100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r="14815" b="6171"/>
          <a:stretch>
            <a:fillRect/>
          </a:stretch>
        </p:blipFill>
        <p:spPr bwMode="auto">
          <a:xfrm>
            <a:off x="2601770" y="1539052"/>
            <a:ext cx="1639045" cy="1558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/>
          <p:cNvSpPr txBox="1"/>
          <p:nvPr/>
        </p:nvSpPr>
        <p:spPr>
          <a:xfrm>
            <a:off x="2655699" y="3113278"/>
            <a:ext cx="15311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灯台の建設・補修</a:t>
            </a:r>
            <a:endParaRPr kumimoji="1" lang="ja-JP" altLang="en-US" sz="1400" b="1" dirty="0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8" y="1539052"/>
            <a:ext cx="2080886" cy="15588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39" name="テキスト ボックス 38"/>
          <p:cNvSpPr txBox="1"/>
          <p:nvPr/>
        </p:nvSpPr>
        <p:spPr>
          <a:xfrm>
            <a:off x="443828" y="3113278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 smtClean="0"/>
              <a:t>海難防止講習会</a:t>
            </a:r>
            <a:endParaRPr kumimoji="1" lang="ja-JP" altLang="en-US" sz="1400" b="1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791214" y="5471220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/>
              <a:t>海上保安庁とは</a:t>
            </a:r>
            <a:endParaRPr kumimoji="1" lang="ja-JP" altLang="en-US" sz="2000" b="1" dirty="0"/>
          </a:p>
        </p:txBody>
      </p:sp>
      <p:sp>
        <p:nvSpPr>
          <p:cNvPr id="42" name="正方形/長方形 41"/>
          <p:cNvSpPr/>
          <p:nvPr/>
        </p:nvSpPr>
        <p:spPr>
          <a:xfrm>
            <a:off x="5319687" y="714608"/>
            <a:ext cx="4490332" cy="6565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国民の安全・安心のため、</a:t>
            </a:r>
            <a:endParaRPr lang="en-US" altLang="ja-JP" sz="24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>
              <a:lnSpc>
                <a:spcPts val="2200"/>
              </a:lnSpc>
            </a:pPr>
            <a:r>
              <a:rPr lang="ja-JP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　　海保の業務は海上に限らない</a:t>
            </a:r>
            <a:endParaRPr lang="ja-JP" alt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76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-24161"/>
            <a:ext cx="239488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/>
              <a:t>採用予定について</a:t>
            </a:r>
            <a:endParaRPr kumimoji="1" lang="ja-JP" altLang="en-US" sz="24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43233"/>
            <a:ext cx="9906000" cy="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0" lang="ja-JP" altLang="en-US" sz="1400" dirty="0" smtClean="0">
                <a:solidFill>
                  <a:srgbClr val="000000"/>
                </a:solidFill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+mn-ea"/>
              </a:rPr>
              <a:t>2</a:t>
            </a:r>
            <a:endParaRPr kumimoji="0" lang="en-US" altLang="ja-JP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84204" y="556716"/>
            <a:ext cx="684152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</a:rPr>
              <a:t>平成３０年度　国家公務員　障害者選考採用試験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586012"/>
              </p:ext>
            </p:extLst>
          </p:nvPr>
        </p:nvGraphicFramePr>
        <p:xfrm>
          <a:off x="212328" y="1101374"/>
          <a:ext cx="6389302" cy="237799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70909"/>
                <a:gridCol w="3918393"/>
              </a:tblGrid>
              <a:tr h="396333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試験日程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</a:tr>
              <a:tr h="396333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受験申込受付期間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平成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金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</a:tr>
              <a:tr h="396333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/>
                        <a:t>第</a:t>
                      </a:r>
                      <a:r>
                        <a:rPr kumimoji="1" lang="en-US" altLang="ja-JP" sz="1600" kern="1200" dirty="0" smtClean="0"/>
                        <a:t>1</a:t>
                      </a:r>
                      <a:r>
                        <a:rPr kumimoji="1" lang="ja-JP" altLang="en-US" sz="1600" kern="1200" dirty="0" smtClean="0"/>
                        <a:t>次選考日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平成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</a:tr>
              <a:tr h="396333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/>
                        <a:t>第</a:t>
                      </a:r>
                      <a:r>
                        <a:rPr kumimoji="1" lang="en-US" altLang="ja-JP" sz="1600" kern="1200" dirty="0" smtClean="0"/>
                        <a:t>1</a:t>
                      </a:r>
                      <a:r>
                        <a:rPr kumimoji="1" lang="ja-JP" altLang="en-US" sz="1600" kern="1200" dirty="0" smtClean="0"/>
                        <a:t>次選考通過者発表日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平成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金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</a:tr>
              <a:tr h="396333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/>
                        <a:t>第</a:t>
                      </a:r>
                      <a:r>
                        <a:rPr kumimoji="1" lang="en-US" altLang="ja-JP" sz="1600" kern="1200" dirty="0" smtClean="0"/>
                        <a:t>2</a:t>
                      </a:r>
                      <a:r>
                        <a:rPr kumimoji="1" lang="ja-JP" altLang="en-US" sz="1600" kern="1200" dirty="0" smtClean="0"/>
                        <a:t>次選考日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平成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水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～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金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</a:tr>
              <a:tr h="396333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kumimoji="1" lang="ja-JP" altLang="en-US" sz="1600" kern="1200" dirty="0" smtClean="0"/>
                        <a:t>合格者発表日</a:t>
                      </a:r>
                      <a:endParaRPr kumimoji="1" lang="ja-JP" altLang="en-US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平成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日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1" lang="ja-JP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金</a:t>
                      </a:r>
                      <a:r>
                        <a:rPr kumimoji="1" lang="en-US" altLang="ja-JP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1" lang="ja-JP" alt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341" marR="97341" marT="48671" marB="48671"/>
                </a:tc>
              </a:tr>
            </a:tbl>
          </a:graphicData>
        </a:graphic>
      </p:graphicFrame>
      <p:sp>
        <p:nvSpPr>
          <p:cNvPr id="9" name="ストライプ矢印 8"/>
          <p:cNvSpPr/>
          <p:nvPr/>
        </p:nvSpPr>
        <p:spPr>
          <a:xfrm>
            <a:off x="6729462" y="2055800"/>
            <a:ext cx="535459" cy="568411"/>
          </a:xfrm>
          <a:prstGeom prst="stripedRightArrow">
            <a:avLst>
              <a:gd name="adj1" fmla="val 38405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89446" y="2350411"/>
            <a:ext cx="232756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>
                <a:solidFill>
                  <a:srgbClr val="0070C0"/>
                </a:solidFill>
              </a:rPr>
              <a:t>１</a:t>
            </a:r>
            <a:r>
              <a:rPr kumimoji="1" lang="ja-JP" altLang="en-US" sz="2400" b="1" dirty="0" smtClean="0">
                <a:solidFill>
                  <a:srgbClr val="0070C0"/>
                </a:solidFill>
              </a:rPr>
              <a:t>名の採用</a:t>
            </a:r>
            <a:r>
              <a:rPr kumimoji="1" lang="ja-JP" altLang="en-US" sz="2400" dirty="0" smtClean="0"/>
              <a:t>を予定</a:t>
            </a:r>
            <a:endParaRPr kumimoji="1" lang="ja-JP" altLang="en-US" sz="2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256" y="1874469"/>
            <a:ext cx="852616" cy="378742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237" y="1911440"/>
            <a:ext cx="1438656" cy="30480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17787" y="4642725"/>
            <a:ext cx="807194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dirty="0" smtClean="0"/>
              <a:t>平成３０年度国家公務員障害者選考採用試験の結果により、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海上保安庁</a:t>
            </a:r>
            <a:r>
              <a:rPr lang="ja-JP" altLang="en-US" sz="2400" b="1" u="sng" dirty="0" smtClean="0">
                <a:solidFill>
                  <a:srgbClr val="0070C0"/>
                </a:solidFill>
              </a:rPr>
              <a:t>個別の選考採用試験の実施を検討</a:t>
            </a:r>
            <a:endParaRPr kumimoji="1" lang="ja-JP" alt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5" name="ストライプ矢印 14"/>
          <p:cNvSpPr/>
          <p:nvPr/>
        </p:nvSpPr>
        <p:spPr>
          <a:xfrm>
            <a:off x="4333758" y="5600945"/>
            <a:ext cx="535459" cy="447269"/>
          </a:xfrm>
          <a:prstGeom prst="stripedRightArrow">
            <a:avLst>
              <a:gd name="adj1" fmla="val 45108"/>
              <a:gd name="adj2" fmla="val 39945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315774" y="5592934"/>
            <a:ext cx="434734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dirty="0" smtClean="0"/>
              <a:t>実施の有無については、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　　　　　　　平成</a:t>
            </a:r>
            <a:r>
              <a:rPr kumimoji="1" lang="en-US" altLang="ja-JP" sz="2400" dirty="0" smtClean="0"/>
              <a:t>31</a:t>
            </a:r>
            <a:r>
              <a:rPr kumimoji="1" lang="ja-JP" altLang="en-US" sz="2400" dirty="0" smtClean="0"/>
              <a:t>年</a:t>
            </a:r>
            <a:r>
              <a:rPr kumimoji="1" lang="en-US" altLang="ja-JP" sz="2400" dirty="0" smtClean="0"/>
              <a:t>3</a:t>
            </a:r>
            <a:r>
              <a:rPr kumimoji="1" lang="ja-JP" altLang="en-US" sz="2400" dirty="0" smtClean="0"/>
              <a:t>月末に決定</a:t>
            </a:r>
            <a:endParaRPr kumimoji="1" lang="ja-JP" altLang="en-US" sz="2400" dirty="0"/>
          </a:p>
        </p:txBody>
      </p:sp>
      <p:sp>
        <p:nvSpPr>
          <p:cNvPr id="20" name="正方形/長方形 19"/>
          <p:cNvSpPr/>
          <p:nvPr/>
        </p:nvSpPr>
        <p:spPr>
          <a:xfrm>
            <a:off x="189470" y="584604"/>
            <a:ext cx="45719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84205" y="4179938"/>
            <a:ext cx="2784417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</a:rPr>
              <a:t>海上保安庁個別試験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89469" y="4207826"/>
            <a:ext cx="45719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729462" y="3173985"/>
            <a:ext cx="3191579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100" dirty="0" smtClean="0"/>
              <a:t>採用予定日</a:t>
            </a:r>
            <a:endParaRPr lang="en-US" altLang="ja-JP" sz="2100" dirty="0" smtClean="0"/>
          </a:p>
          <a:p>
            <a:r>
              <a:rPr kumimoji="1" lang="ja-JP" altLang="en-US" sz="2100" dirty="0"/>
              <a:t>　</a:t>
            </a:r>
            <a:r>
              <a:rPr kumimoji="1" lang="ja-JP" altLang="en-US" sz="2100" dirty="0" smtClean="0"/>
              <a:t>　平成</a:t>
            </a:r>
            <a:r>
              <a:rPr kumimoji="1" lang="en-US" altLang="ja-JP" sz="2100" dirty="0" smtClean="0"/>
              <a:t>31</a:t>
            </a:r>
            <a:r>
              <a:rPr lang="ja-JP" altLang="en-US" sz="2100" dirty="0" smtClean="0"/>
              <a:t>年</a:t>
            </a:r>
            <a:r>
              <a:rPr lang="en-US" altLang="ja-JP" sz="2100" dirty="0" smtClean="0"/>
              <a:t>3</a:t>
            </a:r>
            <a:r>
              <a:rPr lang="ja-JP" altLang="en-US" sz="2100" dirty="0" smtClean="0"/>
              <a:t>月末（応相談）</a:t>
            </a:r>
            <a:endParaRPr kumimoji="1" lang="ja-JP" altLang="en-US" sz="2100" dirty="0"/>
          </a:p>
        </p:txBody>
      </p:sp>
    </p:spTree>
    <p:extLst>
      <p:ext uri="{BB962C8B-B14F-4D97-AF65-F5344CB8AC3E}">
        <p14:creationId xmlns:p14="http://schemas.microsoft.com/office/powerpoint/2010/main" val="422075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84205" y="596044"/>
            <a:ext cx="92813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</a:rPr>
              <a:t>勤務地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89470" y="623932"/>
            <a:ext cx="45719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0000" y="-24161"/>
            <a:ext cx="23836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 smtClean="0"/>
              <a:t>業務内容について</a:t>
            </a:r>
            <a:endParaRPr kumimoji="1" lang="ja-JP" altLang="en-US" sz="24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50276"/>
            <a:ext cx="9906000" cy="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0" lang="ja-JP" altLang="en-US" sz="1400" dirty="0" smtClean="0">
                <a:solidFill>
                  <a:srgbClr val="000000"/>
                </a:solidFill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+mn-ea"/>
              </a:rPr>
              <a:t>3</a:t>
            </a:r>
            <a:endParaRPr kumimoji="0" lang="en-US" altLang="ja-JP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9692" y="1015536"/>
            <a:ext cx="55976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400" b="1" dirty="0" smtClean="0"/>
              <a:t>海上保安庁　本庁</a:t>
            </a:r>
            <a:endParaRPr kumimoji="1" lang="ja-JP" altLang="en-US" b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84205" y="3690609"/>
            <a:ext cx="1237518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</a:rPr>
              <a:t>職務内容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89470" y="3718497"/>
            <a:ext cx="45719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47556" y="4121856"/>
            <a:ext cx="334652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2000" dirty="0" smtClean="0"/>
              <a:t>○庶務関係業務</a:t>
            </a:r>
            <a:endParaRPr kumimoji="1" lang="ja-JP" altLang="en-US" sz="2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953000" y="4121856"/>
            <a:ext cx="222176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000" dirty="0" smtClean="0"/>
              <a:t>○情報システム管理</a:t>
            </a:r>
            <a:endParaRPr kumimoji="1" lang="ja-JP" altLang="en-US" sz="2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71330" y="4525280"/>
            <a:ext cx="2394886" cy="116955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900" dirty="0" smtClean="0"/>
              <a:t>文書管理</a:t>
            </a:r>
            <a:endParaRPr lang="en-US" altLang="ja-JP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900" dirty="0"/>
              <a:t>出勤簿管理</a:t>
            </a:r>
            <a:endParaRPr lang="en-US" altLang="ja-JP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900" dirty="0"/>
              <a:t>出張に伴う各種</a:t>
            </a:r>
            <a:r>
              <a:rPr lang="ja-JP" altLang="en-US" sz="1900" dirty="0" smtClean="0"/>
              <a:t>申請</a:t>
            </a:r>
            <a:endParaRPr lang="en-US" altLang="ja-JP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ja-JP" altLang="en-US" sz="1900" dirty="0" smtClean="0"/>
              <a:t>書類整理</a:t>
            </a:r>
            <a:endParaRPr kumimoji="1" lang="en-US" altLang="ja-JP" sz="1900" dirty="0" smtClean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116506" y="4525280"/>
            <a:ext cx="2156039" cy="58477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900" dirty="0" smtClean="0"/>
              <a:t>データ入力作業</a:t>
            </a:r>
            <a:endParaRPr kumimoji="1" lang="en-US" altLang="ja-JP" sz="19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1900" dirty="0" smtClean="0"/>
              <a:t>各種システム管理</a:t>
            </a:r>
            <a:endParaRPr kumimoji="1" lang="en-US" altLang="ja-JP" sz="1900" dirty="0" smtClean="0"/>
          </a:p>
        </p:txBody>
      </p:sp>
      <p:grpSp>
        <p:nvGrpSpPr>
          <p:cNvPr id="4" name="グループ化 3"/>
          <p:cNvGrpSpPr/>
          <p:nvPr/>
        </p:nvGrpSpPr>
        <p:grpSpPr>
          <a:xfrm>
            <a:off x="3583632" y="866689"/>
            <a:ext cx="2134768" cy="1352918"/>
            <a:chOff x="9906000" y="2360186"/>
            <a:chExt cx="2134768" cy="1352918"/>
          </a:xfrm>
        </p:grpSpPr>
        <p:pic>
          <p:nvPicPr>
            <p:cNvPr id="6" name="Picture 28" descr="kokudok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0" y="2360186"/>
              <a:ext cx="2134768" cy="1352918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41056" y="2394730"/>
              <a:ext cx="542857" cy="361905"/>
            </a:xfrm>
            <a:prstGeom prst="rect">
              <a:avLst/>
            </a:prstGeom>
          </p:spPr>
        </p:pic>
      </p:grpSp>
      <p:sp>
        <p:nvSpPr>
          <p:cNvPr id="28" name="角丸四角形 27"/>
          <p:cNvSpPr/>
          <p:nvPr/>
        </p:nvSpPr>
        <p:spPr>
          <a:xfrm>
            <a:off x="1597962" y="5890362"/>
            <a:ext cx="6646628" cy="453600"/>
          </a:xfrm>
          <a:prstGeom prst="roundRect">
            <a:avLst>
              <a:gd name="adj" fmla="val 32933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上記の他、個々の適性あわせた仕事の調整を</a:t>
            </a:r>
            <a:r>
              <a:rPr lang="ja-JP" altLang="en-US" b="1" dirty="0" smtClean="0">
                <a:solidFill>
                  <a:schemeClr val="bg1"/>
                </a:solidFill>
              </a:rPr>
              <a:t>行います</a:t>
            </a:r>
            <a:endParaRPr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29691" y="2528190"/>
            <a:ext cx="559768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dirty="0" smtClean="0"/>
              <a:t>　　　東京都千代田区霞が関</a:t>
            </a:r>
            <a:r>
              <a:rPr lang="ja-JP" altLang="en-US" dirty="0"/>
              <a:t>２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３</a:t>
            </a:r>
            <a:endParaRPr kumimoji="1" lang="en-US" altLang="ja-JP" dirty="0" smtClean="0"/>
          </a:p>
          <a:p>
            <a:r>
              <a:rPr lang="en-US" altLang="ja-JP" dirty="0" smtClean="0"/>
              <a:t>			</a:t>
            </a:r>
            <a:r>
              <a:rPr lang="ja-JP" altLang="en-US" dirty="0" smtClean="0"/>
              <a:t>合同庁舎３号館</a:t>
            </a:r>
            <a:endParaRPr lang="en-US" altLang="ja-JP" dirty="0" smtClean="0"/>
          </a:p>
          <a:p>
            <a:r>
              <a:rPr kumimoji="1" lang="ja-JP" altLang="en-US" dirty="0" smtClean="0"/>
              <a:t>　　　地下鉄　東京メトロ丸ノ内線「霞ヶ関」駅から徒歩３分　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390" y="866689"/>
            <a:ext cx="2767707" cy="25048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8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0000" y="-24161"/>
            <a:ext cx="23836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ja-JP" altLang="en-US" sz="2400" b="1" dirty="0" smtClean="0"/>
              <a:t>業務内容について</a:t>
            </a:r>
            <a:endParaRPr kumimoji="1" lang="ja-JP" altLang="en-US" sz="24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6550276"/>
            <a:ext cx="9906000" cy="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0" lang="ja-JP" altLang="en-US" sz="1400" dirty="0" smtClean="0">
                <a:solidFill>
                  <a:srgbClr val="000000"/>
                </a:solidFill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+mn-ea"/>
              </a:rPr>
              <a:t>4</a:t>
            </a:r>
            <a:endParaRPr kumimoji="0" lang="en-US" altLang="ja-JP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20257" y="997978"/>
            <a:ext cx="5139227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200" dirty="0" smtClean="0"/>
              <a:t>混雑時間帯を避けた通勤</a:t>
            </a:r>
            <a:endParaRPr kumimoji="1" lang="en-US" altLang="ja-JP" sz="2200" dirty="0" smtClean="0"/>
          </a:p>
          <a:p>
            <a:r>
              <a:rPr lang="en-US" altLang="ja-JP" sz="2200" dirty="0"/>
              <a:t>		</a:t>
            </a:r>
            <a:r>
              <a:rPr kumimoji="1" lang="ja-JP" altLang="en-US" sz="2200" dirty="0" smtClean="0"/>
              <a:t>（フレックスタイム制の活用）</a:t>
            </a:r>
            <a:endParaRPr kumimoji="1" lang="en-US" altLang="ja-JP" sz="2200" dirty="0" smtClean="0"/>
          </a:p>
        </p:txBody>
      </p:sp>
      <p:sp>
        <p:nvSpPr>
          <p:cNvPr id="3" name="角丸四角形 2"/>
          <p:cNvSpPr/>
          <p:nvPr/>
        </p:nvSpPr>
        <p:spPr>
          <a:xfrm>
            <a:off x="1891508" y="6299543"/>
            <a:ext cx="6240942" cy="452562"/>
          </a:xfrm>
          <a:prstGeom prst="roundRect">
            <a:avLst>
              <a:gd name="adj" fmla="val 40477"/>
            </a:avLst>
          </a:prstGeom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</a:rPr>
              <a:t>その他、障害の程度、個々の特性等を考慮し柔軟に対応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4205" y="543643"/>
            <a:ext cx="4180632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2400" b="1" dirty="0" smtClean="0">
                <a:solidFill>
                  <a:srgbClr val="0070C0"/>
                </a:solidFill>
              </a:rPr>
              <a:t>職務実施にあたっての配慮事項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89470" y="571531"/>
            <a:ext cx="45719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" name="図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835" y="4641465"/>
            <a:ext cx="1797470" cy="115739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4" name="十字形 3"/>
          <p:cNvSpPr/>
          <p:nvPr/>
        </p:nvSpPr>
        <p:spPr>
          <a:xfrm rot="2700000">
            <a:off x="7475683" y="915570"/>
            <a:ext cx="609600" cy="609600"/>
          </a:xfrm>
          <a:prstGeom prst="plus">
            <a:avLst>
              <a:gd name="adj" fmla="val 4098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47" y="2263153"/>
            <a:ext cx="1292376" cy="129237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774" y="857228"/>
            <a:ext cx="1205058" cy="1248766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420257" y="2232750"/>
            <a:ext cx="565379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200" dirty="0" smtClean="0"/>
              <a:t>心理相談員等の資格を持つ専門職員の配置</a:t>
            </a:r>
            <a:endParaRPr lang="en-US" altLang="ja-JP" sz="22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20257" y="3565563"/>
            <a:ext cx="7841890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200" dirty="0" smtClean="0"/>
              <a:t>職員の「</a:t>
            </a:r>
            <a:r>
              <a:rPr lang="ja-JP" altLang="ja-JP" sz="2200" dirty="0"/>
              <a:t>精神・発達障害者しごとサポーター養成</a:t>
            </a:r>
            <a:r>
              <a:rPr lang="ja-JP" altLang="ja-JP" sz="2200" dirty="0" smtClean="0"/>
              <a:t>講座</a:t>
            </a:r>
            <a:r>
              <a:rPr lang="ja-JP" altLang="en-US" sz="2200" dirty="0" smtClean="0"/>
              <a:t>」等の受講</a:t>
            </a:r>
            <a:endParaRPr lang="en-US" altLang="ja-JP" sz="22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0257" y="4645109"/>
            <a:ext cx="6347892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200" dirty="0" smtClean="0"/>
              <a:t>車椅子の方が利用できる、多目的トイレ等の設置</a:t>
            </a:r>
            <a:endParaRPr kumimoji="1" lang="ja-JP" altLang="en-US" sz="2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00067" y="5809474"/>
            <a:ext cx="6408806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200" dirty="0" smtClean="0"/>
              <a:t>ホワイトボード、メール等の活用した業務指示・管理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4994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693966" y="2514601"/>
            <a:ext cx="8244440" cy="2829359"/>
          </a:xfrm>
          <a:prstGeom prst="roundRect">
            <a:avLst>
              <a:gd name="adj" fmla="val 945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dirty="0">
                <a:solidFill>
                  <a:schemeClr val="tx1"/>
                </a:solidFill>
              </a:rPr>
              <a:t>　〒</a:t>
            </a:r>
            <a:r>
              <a:rPr lang="en-US" altLang="ja-JP" sz="3200" dirty="0">
                <a:solidFill>
                  <a:schemeClr val="tx1"/>
                </a:solidFill>
              </a:rPr>
              <a:t>100-8976</a:t>
            </a:r>
          </a:p>
          <a:p>
            <a:r>
              <a:rPr lang="ja-JP" altLang="en-US" sz="3200" dirty="0" smtClean="0">
                <a:solidFill>
                  <a:schemeClr val="tx1"/>
                </a:solidFill>
              </a:rPr>
              <a:t>　　　東京都</a:t>
            </a:r>
            <a:r>
              <a:rPr lang="ja-JP" altLang="en-US" sz="3200" dirty="0">
                <a:solidFill>
                  <a:schemeClr val="tx1"/>
                </a:solidFill>
              </a:rPr>
              <a:t>千代田区霞が関</a:t>
            </a:r>
            <a:r>
              <a:rPr lang="en-US" altLang="ja-JP" sz="3200" dirty="0">
                <a:solidFill>
                  <a:schemeClr val="tx1"/>
                </a:solidFill>
              </a:rPr>
              <a:t>2-1-3</a:t>
            </a:r>
          </a:p>
          <a:p>
            <a:r>
              <a:rPr lang="en-US" altLang="ja-JP" sz="3200" dirty="0" smtClean="0">
                <a:solidFill>
                  <a:schemeClr val="tx1"/>
                </a:solidFill>
              </a:rPr>
              <a:t>	</a:t>
            </a:r>
            <a:r>
              <a:rPr lang="ja-JP" altLang="en-US" sz="3200" dirty="0" smtClean="0">
                <a:solidFill>
                  <a:schemeClr val="tx1"/>
                </a:solidFill>
              </a:rPr>
              <a:t>海上</a:t>
            </a:r>
            <a:r>
              <a:rPr lang="ja-JP" altLang="en-US" sz="3200" dirty="0">
                <a:solidFill>
                  <a:schemeClr val="tx1"/>
                </a:solidFill>
              </a:rPr>
              <a:t>保安庁　総務部</a:t>
            </a:r>
            <a:r>
              <a:rPr lang="ja-JP" altLang="en-US" sz="3200" dirty="0" smtClean="0">
                <a:solidFill>
                  <a:schemeClr val="tx1"/>
                </a:solidFill>
              </a:rPr>
              <a:t>人事課任用係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		</a:t>
            </a:r>
            <a:r>
              <a:rPr lang="ja-JP" altLang="en-US" sz="3200" dirty="0" smtClean="0">
                <a:solidFill>
                  <a:schemeClr val="tx1"/>
                </a:solidFill>
              </a:rPr>
              <a:t>　　　　　　　　　</a:t>
            </a:r>
            <a:r>
              <a:rPr lang="en-US" altLang="ja-JP" sz="3200" dirty="0" smtClean="0">
                <a:solidFill>
                  <a:schemeClr val="tx1"/>
                </a:solidFill>
              </a:rPr>
              <a:t>03-3591-6361</a:t>
            </a:r>
            <a:r>
              <a:rPr lang="ja-JP" altLang="en-US" sz="3200" dirty="0">
                <a:solidFill>
                  <a:schemeClr val="tx1"/>
                </a:solidFill>
              </a:rPr>
              <a:t>（代表</a:t>
            </a:r>
            <a:r>
              <a:rPr lang="ja-JP" altLang="en-US" sz="3200" dirty="0" smtClean="0">
                <a:solidFill>
                  <a:schemeClr val="tx1"/>
                </a:solidFill>
              </a:rPr>
              <a:t>）</a:t>
            </a:r>
            <a:endParaRPr lang="en-US" altLang="ja-JP" sz="3200" dirty="0" smtClean="0">
              <a:solidFill>
                <a:schemeClr val="tx1"/>
              </a:solidFill>
            </a:endParaRPr>
          </a:p>
          <a:p>
            <a:r>
              <a:rPr lang="en-US" altLang="ja-JP" sz="3200" dirty="0">
                <a:solidFill>
                  <a:schemeClr val="tx1"/>
                </a:solidFill>
              </a:rPr>
              <a:t>	</a:t>
            </a:r>
            <a:r>
              <a:rPr lang="en-US" altLang="ja-JP" sz="3200" dirty="0" smtClean="0">
                <a:solidFill>
                  <a:schemeClr val="tx1"/>
                </a:solidFill>
              </a:rPr>
              <a:t>		   </a:t>
            </a:r>
            <a:r>
              <a:rPr lang="ja-JP" altLang="en-US" sz="3200" dirty="0" smtClean="0">
                <a:solidFill>
                  <a:schemeClr val="tx1"/>
                </a:solidFill>
              </a:rPr>
              <a:t>　</a:t>
            </a:r>
            <a:r>
              <a:rPr lang="en-US" altLang="ja-JP" sz="3200" dirty="0" smtClean="0">
                <a:solidFill>
                  <a:schemeClr val="tx1"/>
                </a:solidFill>
              </a:rPr>
              <a:t> </a:t>
            </a:r>
            <a:r>
              <a:rPr lang="en-US" altLang="ja-JP" sz="3200" dirty="0">
                <a:solidFill>
                  <a:schemeClr val="tx1"/>
                </a:solidFill>
              </a:rPr>
              <a:t>jcghjinji4-4i2m@mlit.go.jp</a:t>
            </a:r>
            <a:endParaRPr lang="en-US" altLang="ja-JP" sz="32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93966" y="1354112"/>
            <a:ext cx="798295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3200" b="1" dirty="0" smtClean="0"/>
              <a:t>○採用試験、業務内容等に関する問い合わせ</a:t>
            </a:r>
            <a:endParaRPr kumimoji="1" lang="ja-JP" altLang="en-US" sz="3200" b="1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50276"/>
            <a:ext cx="9906000" cy="3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9" tIns="45694" rIns="91389" bIns="45694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kumimoji="0" lang="ja-JP" altLang="en-US" sz="1400" dirty="0" smtClean="0">
                <a:solidFill>
                  <a:srgbClr val="000000"/>
                </a:solidFill>
                <a:latin typeface="+mn-ea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r>
              <a:rPr kumimoji="0" lang="en-US" altLang="ja-JP" sz="1400" dirty="0" smtClean="0">
                <a:solidFill>
                  <a:srgbClr val="000000"/>
                </a:solidFill>
                <a:latin typeface="+mn-ea"/>
              </a:rPr>
              <a:t>5</a:t>
            </a:r>
            <a:endParaRPr kumimoji="0" lang="en-US" altLang="ja-JP" sz="1400" dirty="0">
              <a:solidFill>
                <a:srgbClr val="0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129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347FFA6C-CE13-4AC4-AF5A-724CE5678665}" vid="{1EA90A90-C166-4D0B-8D3E-7828C3E43BAA}"/>
    </a:ext>
  </a:extLst>
</a:theme>
</file>

<file path=ppt/theme/theme2.xml><?xml version="1.0" encoding="utf-8"?>
<a:theme xmlns:a="http://schemas.openxmlformats.org/drawingml/2006/main" name="2_デザインの設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347FFA6C-CE13-4AC4-AF5A-724CE5678665}" vid="{0E20A726-ED28-4D18-A0B5-88D3C242FFFD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</TotalTime>
  <Words>375</Words>
  <Application>Microsoft Office PowerPoint</Application>
  <PresentationFormat>A4 210 x 297 mm</PresentationFormat>
  <Paragraphs>83</Paragraphs>
  <Slides>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</vt:i4>
      </vt:variant>
    </vt:vector>
  </HeadingPairs>
  <TitlesOfParts>
    <vt:vector size="15" baseType="lpstr">
      <vt:lpstr>ＭＳ Ｐゴシック</vt:lpstr>
      <vt:lpstr>ＭＳ Ｐゴシック 本文</vt:lpstr>
      <vt:lpstr>Arial</vt:lpstr>
      <vt:lpstr>Calibri</vt:lpstr>
      <vt:lpstr>Calibri Light</vt:lpstr>
      <vt:lpstr>Eras Bold ITC</vt:lpstr>
      <vt:lpstr>Wingdings</vt:lpstr>
      <vt:lpstr>デザインの設定</vt:lpstr>
      <vt:lpstr>2_デザインの設定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海上保安庁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城戸 康王</dc:creator>
  <cp:lastModifiedBy>jcg-gyju1376</cp:lastModifiedBy>
  <cp:revision>175</cp:revision>
  <cp:lastPrinted>2018-11-21T01:24:46Z</cp:lastPrinted>
  <dcterms:created xsi:type="dcterms:W3CDTF">2018-11-12T07:04:04Z</dcterms:created>
  <dcterms:modified xsi:type="dcterms:W3CDTF">2018-11-21T02:02:05Z</dcterms:modified>
</cp:coreProperties>
</file>