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63" r:id="rId2"/>
    <p:sldId id="258" r:id="rId3"/>
    <p:sldId id="260" r:id="rId4"/>
    <p:sldId id="262" r:id="rId5"/>
    <p:sldId id="257" r:id="rId6"/>
    <p:sldId id="259" r:id="rId7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D23E-504D-4483-A981-FF9C77F5CDFE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E95-D12C-4C57-8E59-17DFFE655A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00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D23E-504D-4483-A981-FF9C77F5CDFE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E95-D12C-4C57-8E59-17DFFE655A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60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20D23E-504D-4483-A981-FF9C77F5CDFE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D684E95-D12C-4C57-8E59-17DFFE655A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90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D23E-504D-4483-A981-FF9C77F5CDFE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E95-D12C-4C57-8E59-17DFFE655A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05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20D23E-504D-4483-A981-FF9C77F5CDFE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684E95-D12C-4C57-8E59-17DFFE655A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200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D23E-504D-4483-A981-FF9C77F5CDFE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E95-D12C-4C57-8E59-17DFFE655A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73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D23E-504D-4483-A981-FF9C77F5CDFE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E95-D12C-4C57-8E59-17DFFE655A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51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D23E-504D-4483-A981-FF9C77F5CDFE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E95-D12C-4C57-8E59-17DFFE655A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90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D23E-504D-4483-A981-FF9C77F5CDFE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E95-D12C-4C57-8E59-17DFFE655A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01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D23E-504D-4483-A981-FF9C77F5CDFE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E95-D12C-4C57-8E59-17DFFE655A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46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D23E-504D-4483-A981-FF9C77F5CDFE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E95-D12C-4C57-8E59-17DFFE655A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98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20D23E-504D-4483-A981-FF9C77F5CDFE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D684E95-D12C-4C57-8E59-17DFFE655A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178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8751" y="867529"/>
            <a:ext cx="12042264" cy="333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平成３０年度　</a:t>
            </a:r>
            <a:endParaRPr lang="en-US" altLang="ja-JP" sz="36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6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府省等就職希望障害者向け業務説明会　資料</a:t>
            </a:r>
            <a:endParaRPr lang="ja-JP" altLang="en-US" sz="3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88328" y="4335415"/>
            <a:ext cx="3719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平成</a:t>
            </a:r>
            <a:r>
              <a:rPr kumimoji="1" lang="en-US" altLang="ja-JP" sz="28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30</a:t>
            </a:r>
            <a:r>
              <a:rPr kumimoji="1" lang="ja-JP" altLang="en-US" sz="28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年</a:t>
            </a:r>
            <a:r>
              <a:rPr kumimoji="1" lang="en-US" altLang="ja-JP" sz="28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11</a:t>
            </a:r>
            <a:r>
              <a:rPr kumimoji="1" lang="ja-JP" altLang="en-US" sz="28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月</a:t>
            </a:r>
            <a:r>
              <a:rPr kumimoji="1" lang="en-US" altLang="ja-JP" sz="28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27</a:t>
            </a:r>
            <a:r>
              <a:rPr kumimoji="1" lang="ja-JP" altLang="en-US" sz="28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日</a:t>
            </a:r>
            <a:r>
              <a:rPr kumimoji="1" lang="en-US" altLang="ja-JP" sz="28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(</a:t>
            </a:r>
            <a:r>
              <a:rPr kumimoji="1" lang="ja-JP" altLang="en-US" sz="28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火</a:t>
            </a:r>
            <a:r>
              <a:rPr kumimoji="1" lang="en-US" altLang="ja-JP" sz="28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)</a:t>
            </a:r>
            <a:endParaRPr kumimoji="1" lang="ja-JP" altLang="en-US" sz="2800" b="1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26008" y="4517894"/>
            <a:ext cx="46437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宮内庁</a:t>
            </a:r>
            <a:endParaRPr kumimoji="1" lang="ja-JP" altLang="en-US" sz="9600" b="1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pic>
        <p:nvPicPr>
          <p:cNvPr id="7" name="図 6"/>
          <p:cNvPicPr/>
          <p:nvPr/>
        </p:nvPicPr>
        <p:blipFill rotWithShape="1">
          <a:blip r:embed="rId2"/>
          <a:srcRect l="33585" t="59799" r="42032" b="13863"/>
          <a:stretch/>
        </p:blipFill>
        <p:spPr bwMode="auto">
          <a:xfrm>
            <a:off x="3372767" y="1890346"/>
            <a:ext cx="4867074" cy="256229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667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5420" y="311780"/>
            <a:ext cx="9784080" cy="1508760"/>
          </a:xfrm>
        </p:spPr>
        <p:txBody>
          <a:bodyPr/>
          <a:lstStyle/>
          <a:p>
            <a:r>
              <a:rPr kumimoji="1"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１・宮内庁とは</a:t>
            </a:r>
            <a:endParaRPr kumimoji="1" lang="ja-JP" altLang="en-US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/>
          <a:srcRect l="12701" t="34866" r="48212" b="13963"/>
          <a:stretch/>
        </p:blipFill>
        <p:spPr bwMode="auto">
          <a:xfrm>
            <a:off x="314823" y="2373748"/>
            <a:ext cx="4206377" cy="3661291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521200" y="2373748"/>
            <a:ext cx="75594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◆所管業務</a:t>
            </a:r>
            <a:endParaRPr kumimoji="1" lang="en-US" altLang="ja-JP" sz="2800" b="1" u="sng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2800" b="1" u="sng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28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宮内庁は，天皇皇后両陛下を始め，皇室の方々の様々なご活動をお支えし，皇室関係の国家事務を行う行政機関です。</a:t>
            </a:r>
            <a:endParaRPr lang="en-US" altLang="ja-JP" sz="28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2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28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また，皇室に伝わる文化の継承・皇室関連施設の維持管理も行っています。</a:t>
            </a:r>
            <a:endParaRPr lang="en-US" altLang="ja-JP" sz="28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39146" y="935954"/>
            <a:ext cx="1733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宮内庁</a:t>
            </a:r>
            <a:endParaRPr kumimoji="1" lang="ja-JP" altLang="en-US" sz="4000" b="1" dirty="0">
              <a:solidFill>
                <a:schemeClr val="bg1">
                  <a:lumMod val="75000"/>
                  <a:lumOff val="25000"/>
                </a:schemeClr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1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肉加工品の製造作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12" y="4119643"/>
            <a:ext cx="1580149" cy="101789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3839" y="285725"/>
            <a:ext cx="9784080" cy="1508760"/>
          </a:xfrm>
        </p:spPr>
        <p:txBody>
          <a:bodyPr/>
          <a:lstStyle/>
          <a:p>
            <a:r>
              <a:rPr kumimoji="1"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２・採用計画の概要</a:t>
            </a:r>
            <a:endParaRPr kumimoji="1" lang="ja-JP" altLang="en-US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14" y="1746446"/>
            <a:ext cx="11529908" cy="5263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b="1" u="sng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>
              <a:buNone/>
            </a:pPr>
            <a:r>
              <a:rPr lang="ja-JP" altLang="en-US" b="1" u="sng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■常勤職員</a:t>
            </a:r>
            <a:r>
              <a:rPr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 本庁</a:t>
            </a:r>
            <a:r>
              <a:rPr lang="en-US" altLang="ja-JP" sz="12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(</a:t>
            </a:r>
            <a:r>
              <a:rPr lang="ja-JP" altLang="en-US" sz="12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東京都千代田区）</a:t>
            </a:r>
            <a:r>
              <a:rPr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２名   障害者選考試験合格者１名</a:t>
            </a:r>
            <a:r>
              <a:rPr lang="ja-JP" altLang="en-US" sz="1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（平成３１年２月人事院実施）</a:t>
            </a:r>
            <a:endParaRPr lang="en-US" altLang="ja-JP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　　　　　　　　　　　個別選考１名</a:t>
            </a:r>
            <a:endParaRPr lang="en-US" altLang="ja-JP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>
              <a:buNone/>
            </a:pPr>
            <a:endParaRPr lang="en-US" altLang="ja-JP" sz="11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>
              <a:buNone/>
            </a:pPr>
            <a:r>
              <a:rPr lang="ja-JP" altLang="en-US" b="1" u="sng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■非常勤職員 </a:t>
            </a:r>
            <a:r>
              <a:rPr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本庁１２名</a:t>
            </a:r>
            <a:endParaRPr lang="en-US" altLang="ja-JP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　 京都</a:t>
            </a:r>
            <a:r>
              <a:rPr lang="ja-JP" altLang="en-US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事務所　</a:t>
            </a:r>
            <a:r>
              <a:rPr lang="ja-JP" altLang="en-US" sz="15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（京都府京都市） </a:t>
            </a:r>
            <a:r>
              <a:rPr lang="ja-JP" altLang="en-US" sz="15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 </a:t>
            </a:r>
            <a:r>
              <a:rPr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endParaRPr lang="en-US" altLang="ja-JP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　 正倉院事務所</a:t>
            </a:r>
            <a:r>
              <a:rPr lang="ja-JP" altLang="en-US" sz="15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（奈良県奈良市）    </a:t>
            </a:r>
            <a:r>
              <a:rPr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各１名</a:t>
            </a:r>
            <a:endParaRPr lang="en-US" altLang="ja-JP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 </a:t>
            </a:r>
            <a:r>
              <a:rPr lang="en-US" altLang="ja-JP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                     </a:t>
            </a:r>
            <a:r>
              <a:rPr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御料牧場　　</a:t>
            </a:r>
            <a:r>
              <a:rPr lang="ja-JP" altLang="en-US" sz="15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（栃木県高根沢町）　</a:t>
            </a:r>
            <a:r>
              <a:rPr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en-US" altLang="ja-JP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 </a:t>
            </a:r>
            <a:endParaRPr lang="en-US" altLang="ja-JP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>
              <a:buNone/>
            </a:pPr>
            <a:r>
              <a:rPr lang="en-US" altLang="ja-JP" sz="20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            </a:t>
            </a:r>
            <a:r>
              <a:rPr lang="ja-JP" altLang="en-US" sz="20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 近日中にハローワークに求人を行うと同時に当庁ウェブサイトに掲載。</a:t>
            </a:r>
            <a:endParaRPr lang="en-US" altLang="ja-JP" sz="20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>
              <a:buNone/>
            </a:pPr>
            <a:r>
              <a:rPr lang="ja-JP" altLang="en-US" sz="18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  　　　   　（</a:t>
            </a:r>
            <a:r>
              <a:rPr lang="ja-JP" altLang="en-US" sz="18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右の写真は</a:t>
            </a:r>
            <a:r>
              <a:rPr lang="ja-JP" altLang="en-US" sz="18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各勤務官署が管理する施設</a:t>
            </a:r>
            <a:r>
              <a:rPr lang="ja-JP" altLang="en-US" sz="18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の一部</a:t>
            </a:r>
            <a:r>
              <a:rPr lang="ja-JP" altLang="en-US" sz="18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です）</a:t>
            </a:r>
            <a:endParaRPr lang="en-US" altLang="ja-JP" sz="1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FF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endParaRPr lang="en-US" altLang="ja-JP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38967" y="903357"/>
            <a:ext cx="1733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宮内庁</a:t>
            </a:r>
            <a:endParaRPr kumimoji="1" lang="ja-JP" altLang="en-US" sz="4000" b="1" dirty="0">
              <a:solidFill>
                <a:schemeClr val="bg1">
                  <a:lumMod val="75000"/>
                  <a:lumOff val="25000"/>
                </a:schemeClr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4" name="屈折矢印 3"/>
          <p:cNvSpPr/>
          <p:nvPr/>
        </p:nvSpPr>
        <p:spPr>
          <a:xfrm rot="5400000">
            <a:off x="344202" y="4502970"/>
            <a:ext cx="1916725" cy="612853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左大かっこ 5"/>
          <p:cNvSpPr/>
          <p:nvPr/>
        </p:nvSpPr>
        <p:spPr>
          <a:xfrm>
            <a:off x="4938859" y="2206869"/>
            <a:ext cx="66067" cy="899131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大かっこ 8"/>
          <p:cNvSpPr/>
          <p:nvPr/>
        </p:nvSpPr>
        <p:spPr>
          <a:xfrm rot="10800000">
            <a:off x="5677914" y="4012416"/>
            <a:ext cx="98706" cy="1274883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紫宸殿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331" y="4509482"/>
            <a:ext cx="1733755" cy="117780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1" name="図 10" descr="正倉外観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08" y="3022631"/>
            <a:ext cx="1752600" cy="1082176"/>
          </a:xfrm>
          <a:prstGeom prst="rect">
            <a:avLst/>
          </a:prstGeom>
          <a:noFill/>
          <a:ln>
            <a:noFill/>
          </a:ln>
          <a:effectLst>
            <a:softEdge rad="165100"/>
          </a:effectLst>
        </p:spPr>
      </p:pic>
      <p:pic>
        <p:nvPicPr>
          <p:cNvPr id="12" name="図 11" descr="乳牛の放牧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80" y="3337642"/>
            <a:ext cx="1631962" cy="104049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5" name="図 14" descr="玉葱の収穫作業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25" y="4012416"/>
            <a:ext cx="1731783" cy="1139955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</p:spPr>
      </p:pic>
      <p:sp>
        <p:nvSpPr>
          <p:cNvPr id="5" name="AutoShape 1" descr="正殿"/>
          <p:cNvSpPr>
            <a:spLocks noChangeAspect="1" noChangeArrowheads="1"/>
          </p:cNvSpPr>
          <p:nvPr/>
        </p:nvSpPr>
        <p:spPr bwMode="auto">
          <a:xfrm>
            <a:off x="0" y="0"/>
            <a:ext cx="2286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4" name="図 13"/>
          <p:cNvPicPr/>
          <p:nvPr/>
        </p:nvPicPr>
        <p:blipFill rotWithShape="1">
          <a:blip r:embed="rId7"/>
          <a:srcRect l="48823" t="60953" r="37771" b="27759"/>
          <a:stretch/>
        </p:blipFill>
        <p:spPr bwMode="auto">
          <a:xfrm>
            <a:off x="9812757" y="2746035"/>
            <a:ext cx="1881505" cy="89154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40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823" y="307353"/>
            <a:ext cx="10659339" cy="1508760"/>
          </a:xfrm>
        </p:spPr>
        <p:txBody>
          <a:bodyPr>
            <a:normAutofit/>
          </a:bodyPr>
          <a:lstStyle/>
          <a:p>
            <a:r>
              <a:rPr lang="ja-JP" altLang="en-US" sz="3600" b="1" dirty="0" smtClean="0">
                <a:solidFill>
                  <a:srgbClr val="00B0F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３・ 採用後の職務，職場環境及びサポート体制</a:t>
            </a:r>
            <a:r>
              <a:rPr lang="en-US" altLang="ja-JP" sz="3600" b="1" dirty="0" smtClean="0">
                <a:solidFill>
                  <a:srgbClr val="00B0F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/>
            </a:r>
            <a:br>
              <a:rPr lang="en-US" altLang="ja-JP" sz="3600" b="1" dirty="0" smtClean="0">
                <a:solidFill>
                  <a:srgbClr val="00B0F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</a:br>
            <a:endParaRPr kumimoji="1" lang="ja-JP" altLang="en-US" sz="3600" b="1" dirty="0">
              <a:solidFill>
                <a:srgbClr val="00B0F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92995" y="940664"/>
            <a:ext cx="1733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宮内庁</a:t>
            </a:r>
            <a:endParaRPr kumimoji="1" lang="ja-JP" altLang="en-US" sz="4000" b="1" dirty="0">
              <a:solidFill>
                <a:schemeClr val="bg1">
                  <a:lumMod val="75000"/>
                  <a:lumOff val="25000"/>
                </a:schemeClr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2512" y="1819674"/>
            <a:ext cx="2207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72512" y="1318022"/>
            <a:ext cx="1129315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ja-JP" sz="2400" b="1" u="sng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2400" b="1" u="sng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u="sng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◆</a:t>
            </a:r>
            <a:r>
              <a:rPr kumimoji="1" lang="ja-JP" altLang="en-US" sz="2400" b="1" u="sng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採用後の職務</a:t>
            </a:r>
            <a:endParaRPr kumimoji="1" lang="en-US" altLang="ja-JP" sz="2400" b="1" u="sng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・庶務関係業務の補助</a:t>
            </a:r>
            <a:endParaRPr kumimoji="1" lang="en-US" altLang="ja-JP" sz="24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・文書整理の補助</a:t>
            </a:r>
            <a:endParaRPr kumimoji="1" lang="en-US" altLang="ja-JP" sz="24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・データ入力等の</a:t>
            </a:r>
            <a:r>
              <a:rPr kumimoji="1" lang="en-US" altLang="ja-JP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PC</a:t>
            </a:r>
            <a:r>
              <a:rPr kumimoji="1"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作業</a:t>
            </a:r>
            <a:endParaRPr kumimoji="1" lang="en-US" altLang="ja-JP" sz="24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・軽作業　　　　　　　　　など</a:t>
            </a:r>
            <a:endParaRPr kumimoji="1" lang="en-US" altLang="ja-JP" sz="20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i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kumimoji="1" lang="ja-JP" altLang="en-US" sz="2400" b="1" u="sng" dirty="0" smtClean="0">
                <a:solidFill>
                  <a:srgbClr val="FFFF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（</a:t>
            </a:r>
            <a:r>
              <a:rPr kumimoji="1" lang="en-US" altLang="ja-JP" sz="2400" b="1" u="sng" dirty="0" smtClean="0">
                <a:solidFill>
                  <a:srgbClr val="FFFF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※</a:t>
            </a:r>
            <a:r>
              <a:rPr kumimoji="1" lang="ja-JP" altLang="en-US" sz="2400" b="1" u="sng" dirty="0" smtClean="0">
                <a:solidFill>
                  <a:srgbClr val="FFFF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個々の方の適性</a:t>
            </a:r>
            <a:r>
              <a:rPr kumimoji="1" lang="ja-JP" altLang="en-US" sz="2400" b="1" u="sng" dirty="0">
                <a:solidFill>
                  <a:srgbClr val="FFFF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に</a:t>
            </a:r>
            <a:r>
              <a:rPr kumimoji="1" lang="ja-JP" altLang="en-US" sz="2400" b="1" u="sng" dirty="0" smtClean="0">
                <a:solidFill>
                  <a:srgbClr val="FFFF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応じ，職務内容には十分に配慮します）</a:t>
            </a:r>
            <a:endParaRPr kumimoji="1" lang="en-US" altLang="ja-JP" sz="2400" b="1" u="sng" dirty="0" smtClean="0">
              <a:solidFill>
                <a:srgbClr val="FFFF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b="1" u="sng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u="sng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◆職場環境</a:t>
            </a:r>
            <a:r>
              <a:rPr kumimoji="1" lang="ja-JP" altLang="en-US" sz="2400" b="1" u="sng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及びサポート体制</a:t>
            </a:r>
            <a:endParaRPr kumimoji="1" lang="en-US" altLang="ja-JP" sz="2400" b="1" u="sng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・皇居内等，勤務場所は静かな環境が保たれています。</a:t>
            </a:r>
            <a:endParaRPr kumimoji="1" lang="en-US" altLang="ja-JP" sz="2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・採用予定部署の職員は，事前に配慮事項についての研修を受講する他，</a:t>
            </a:r>
            <a:endParaRPr kumimoji="1" lang="en-US" altLang="ja-JP" sz="2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kumimoji="1"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多くの職員が，</a:t>
            </a:r>
            <a:r>
              <a:rPr kumimoji="1" lang="ja-JP" altLang="en-US" sz="2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叙勲・園遊会・一般参賀・皇居乾通り一般公開等</a:t>
            </a:r>
            <a:endParaRPr kumimoji="1" lang="en-US" altLang="ja-JP" sz="2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様々な皇室関連行事で，障害がある方のお手伝いを行った経験を</a:t>
            </a:r>
            <a:r>
              <a:rPr kumimoji="1"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有して</a:t>
            </a:r>
            <a:r>
              <a:rPr kumimoji="1" lang="ja-JP" altLang="en-US" sz="2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います</a:t>
            </a:r>
            <a:r>
              <a:rPr kumimoji="1"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。</a:t>
            </a:r>
            <a:endParaRPr kumimoji="1" lang="en-US" altLang="ja-JP" sz="24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2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15" name="図 14"/>
          <p:cNvPicPr/>
          <p:nvPr/>
        </p:nvPicPr>
        <p:blipFill rotWithShape="1">
          <a:blip r:embed="rId2"/>
          <a:srcRect l="43744" t="17287" r="32832" b="65886"/>
          <a:stretch/>
        </p:blipFill>
        <p:spPr bwMode="auto">
          <a:xfrm>
            <a:off x="7537548" y="1816113"/>
            <a:ext cx="4246087" cy="208142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10265186" y="3408339"/>
            <a:ext cx="260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ja-JP" sz="2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16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写真：警視庁</a:t>
            </a:r>
            <a:endParaRPr kumimoji="1" lang="en-US" altLang="ja-JP" b="1" i="1" dirty="0">
              <a:solidFill>
                <a:srgbClr val="FFFF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4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9736" y="337687"/>
            <a:ext cx="10119016" cy="87853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lang="en-US" altLang="ja-JP" b="1" dirty="0" smtClean="0">
                <a:solidFill>
                  <a:srgbClr val="00B0F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4</a:t>
            </a:r>
            <a:r>
              <a:rPr lang="ja-JP" altLang="en-US" b="1" dirty="0" smtClean="0">
                <a:solidFill>
                  <a:srgbClr val="00B0F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</a:t>
            </a:r>
            <a:r>
              <a:rPr kumimoji="1" lang="ja-JP" altLang="en-US" b="1" dirty="0" smtClean="0">
                <a:solidFill>
                  <a:srgbClr val="00B0F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勤務地</a:t>
            </a:r>
            <a:r>
              <a:rPr kumimoji="1" lang="en-US" altLang="ja-JP" b="1" dirty="0" smtClean="0">
                <a:solidFill>
                  <a:srgbClr val="00B0F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(</a:t>
            </a:r>
            <a:r>
              <a:rPr kumimoji="1" lang="ja-JP" altLang="en-US" b="1" dirty="0" smtClean="0">
                <a:solidFill>
                  <a:srgbClr val="00B0F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東京都</a:t>
            </a:r>
            <a:r>
              <a:rPr kumimoji="1" lang="en-US" altLang="ja-JP" b="1" dirty="0" smtClean="0">
                <a:solidFill>
                  <a:srgbClr val="00B0F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)</a:t>
            </a:r>
            <a:r>
              <a:rPr kumimoji="1" lang="ja-JP" altLang="en-US" b="1" dirty="0" smtClean="0">
                <a:solidFill>
                  <a:srgbClr val="00B0F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：皇居内　宮内庁庁舎</a:t>
            </a:r>
            <a:r>
              <a:rPr kumimoji="1" lang="ja-JP" altLang="en-US" sz="20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他</a:t>
            </a:r>
            <a:endParaRPr kumimoji="1" lang="ja-JP" altLang="en-US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/>
          <a:srcRect l="28884" t="23384" r="30477" b="8579"/>
          <a:stretch/>
        </p:blipFill>
        <p:spPr bwMode="auto">
          <a:xfrm>
            <a:off x="463456" y="1903917"/>
            <a:ext cx="5106834" cy="4870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ドーナツ 4"/>
          <p:cNvSpPr/>
          <p:nvPr/>
        </p:nvSpPr>
        <p:spPr>
          <a:xfrm>
            <a:off x="2211577" y="3839878"/>
            <a:ext cx="805296" cy="734104"/>
          </a:xfrm>
          <a:prstGeom prst="donut">
            <a:avLst>
              <a:gd name="adj" fmla="val 142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946065" y="1947052"/>
            <a:ext cx="62459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2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皇居への最寄駅</a:t>
            </a:r>
            <a:endParaRPr kumimoji="1" lang="en-US" altLang="ja-JP" sz="32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16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3200" b="1" u="sng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◆</a:t>
            </a:r>
            <a:r>
              <a:rPr kumimoji="1" lang="en-US" altLang="ja-JP" sz="3200" b="1" u="sng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JR</a:t>
            </a:r>
          </a:p>
          <a:p>
            <a:r>
              <a:rPr kumimoji="1" lang="ja-JP" altLang="en-US" sz="32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東京駅</a:t>
            </a:r>
            <a:endParaRPr kumimoji="1" lang="en-US" altLang="ja-JP" sz="32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3200" b="1" u="sng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◆東京メトロ</a:t>
            </a:r>
            <a:endParaRPr kumimoji="1" lang="en-US" altLang="ja-JP" sz="3200" b="1" u="sng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8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大手町駅・二重橋前駅・東京駅</a:t>
            </a:r>
            <a:endParaRPr kumimoji="1" lang="en-US" altLang="ja-JP" sz="28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8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・桜田門駅・竹橋駅</a:t>
            </a:r>
            <a:endParaRPr kumimoji="1" lang="en-US" altLang="ja-JP" sz="28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8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上記の各駅より庁舎まで約</a:t>
            </a:r>
            <a:r>
              <a:rPr kumimoji="1" lang="en-US" altLang="ja-JP" sz="28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1</a:t>
            </a:r>
            <a:r>
              <a:rPr kumimoji="1" lang="ja-JP" altLang="en-US" sz="28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</a:t>
            </a:r>
            <a:r>
              <a:rPr kumimoji="1" lang="en-US" altLang="ja-JP" sz="28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1.5</a:t>
            </a:r>
            <a:r>
              <a:rPr kumimoji="1" lang="ja-JP" altLang="en-US" sz="28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㎞</a:t>
            </a:r>
            <a:endParaRPr kumimoji="1" lang="en-US" altLang="ja-JP" sz="28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2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165873" y="5954276"/>
            <a:ext cx="6245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800" b="1" u="sng" dirty="0" smtClean="0">
                <a:solidFill>
                  <a:srgbClr val="FFFF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※</a:t>
            </a:r>
            <a:r>
              <a:rPr kumimoji="1" lang="ja-JP" altLang="en-US" sz="2800" b="1" u="sng" dirty="0" smtClean="0">
                <a:solidFill>
                  <a:srgbClr val="FFFF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自家用車による通勤も可能</a:t>
            </a:r>
            <a:endParaRPr kumimoji="1" lang="en-US" altLang="ja-JP" sz="2800" b="1" u="sng" dirty="0">
              <a:solidFill>
                <a:srgbClr val="FFFF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4404360" y="4838700"/>
            <a:ext cx="1089660" cy="4267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14264" y="4867394"/>
            <a:ext cx="108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東京駅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3281066" y="4867394"/>
            <a:ext cx="1089660" cy="4267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14700" y="4909412"/>
            <a:ext cx="1089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二重橋前駅</a:t>
            </a:r>
            <a:endParaRPr kumimoji="1" lang="ja-JP" altLang="en-US" sz="1400" b="1" dirty="0"/>
          </a:p>
        </p:txBody>
      </p:sp>
      <p:sp>
        <p:nvSpPr>
          <p:cNvPr id="11" name="角丸四角形 10"/>
          <p:cNvSpPr/>
          <p:nvPr/>
        </p:nvSpPr>
        <p:spPr>
          <a:xfrm>
            <a:off x="1376066" y="5801403"/>
            <a:ext cx="970894" cy="4267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76066" y="5860874"/>
            <a:ext cx="1089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 桜田門駅</a:t>
            </a:r>
            <a:endParaRPr kumimoji="1" lang="ja-JP" altLang="en-US" sz="1400" b="1" dirty="0"/>
          </a:p>
        </p:txBody>
      </p:sp>
      <p:sp>
        <p:nvSpPr>
          <p:cNvPr id="13" name="角丸四角形 12"/>
          <p:cNvSpPr/>
          <p:nvPr/>
        </p:nvSpPr>
        <p:spPr>
          <a:xfrm>
            <a:off x="3174386" y="2059983"/>
            <a:ext cx="970894" cy="4267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43508" y="2119454"/>
            <a:ext cx="1089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 </a:t>
            </a:r>
            <a:r>
              <a:rPr kumimoji="1" lang="ja-JP" altLang="en-US" sz="1400" b="1" dirty="0" smtClean="0"/>
              <a:t>竹橋駅</a:t>
            </a:r>
            <a:endParaRPr kumimoji="1" lang="ja-JP" altLang="en-US" sz="1400" b="1" dirty="0"/>
          </a:p>
        </p:txBody>
      </p:sp>
      <p:sp>
        <p:nvSpPr>
          <p:cNvPr id="15" name="角丸四角形 14"/>
          <p:cNvSpPr/>
          <p:nvPr/>
        </p:nvSpPr>
        <p:spPr>
          <a:xfrm>
            <a:off x="4404360" y="3538263"/>
            <a:ext cx="970894" cy="4267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70726" y="3597734"/>
            <a:ext cx="1089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 </a:t>
            </a:r>
            <a:r>
              <a:rPr kumimoji="1" lang="ja-JP" altLang="en-US" sz="1400" b="1" dirty="0" smtClean="0"/>
              <a:t>大手町駅</a:t>
            </a:r>
            <a:endParaRPr kumimoji="1" lang="ja-JP" altLang="en-US" sz="1400" b="1" dirty="0"/>
          </a:p>
        </p:txBody>
      </p:sp>
      <p:sp>
        <p:nvSpPr>
          <p:cNvPr id="17" name="角丸四角形 16"/>
          <p:cNvSpPr/>
          <p:nvPr/>
        </p:nvSpPr>
        <p:spPr>
          <a:xfrm>
            <a:off x="4101337" y="6168651"/>
            <a:ext cx="970894" cy="4267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21087" y="6228122"/>
            <a:ext cx="1089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 有楽町駅</a:t>
            </a:r>
            <a:endParaRPr kumimoji="1" lang="ja-JP" altLang="en-US" sz="1400" b="1" dirty="0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149736" y="369314"/>
            <a:ext cx="12042264" cy="33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270255" y="1017620"/>
            <a:ext cx="1733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宮内庁</a:t>
            </a:r>
            <a:endParaRPr kumimoji="1" lang="ja-JP" altLang="en-US" sz="4000" b="1" dirty="0">
              <a:solidFill>
                <a:schemeClr val="bg1">
                  <a:lumMod val="75000"/>
                  <a:lumOff val="25000"/>
                </a:schemeClr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6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091" y="283882"/>
            <a:ext cx="9784080" cy="1508760"/>
          </a:xfrm>
        </p:spPr>
        <p:txBody>
          <a:bodyPr/>
          <a:lstStyle/>
          <a:p>
            <a:r>
              <a:rPr kumimoji="1"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５・施設の整備状況など</a:t>
            </a:r>
            <a:endParaRPr kumimoji="1" lang="ja-JP" altLang="en-US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5" name="図 4"/>
          <p:cNvPicPr/>
          <p:nvPr/>
        </p:nvPicPr>
        <p:blipFill rotWithShape="1">
          <a:blip r:embed="rId2"/>
          <a:srcRect l="33585" t="59799" r="42032" b="13863"/>
          <a:stretch/>
        </p:blipFill>
        <p:spPr bwMode="auto">
          <a:xfrm>
            <a:off x="86379" y="3165231"/>
            <a:ext cx="2536103" cy="1661832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416567" y="2033122"/>
            <a:ext cx="9775433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皇居内　宮内庁庁舎：昭和１０年</a:t>
            </a:r>
            <a:r>
              <a:rPr kumimoji="1" lang="en-US" altLang="ja-JP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(</a:t>
            </a:r>
            <a:r>
              <a:rPr kumimoji="1"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１９３５）完成</a:t>
            </a:r>
            <a:endParaRPr kumimoji="1" lang="en-US" altLang="ja-JP" sz="24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1100" b="1" u="sng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u="sng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◆施設整備状況</a:t>
            </a:r>
            <a:endParaRPr kumimoji="1" lang="en-US" altLang="ja-JP" sz="2400" b="1" u="sng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・エレベータ：</a:t>
            </a:r>
            <a:r>
              <a:rPr kumimoji="1"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２基</a:t>
            </a:r>
            <a:endParaRPr kumimoji="1" lang="en-US" altLang="ja-JP" sz="24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・階段には手すりを設置済</a:t>
            </a:r>
            <a:endParaRPr kumimoji="1" lang="en-US" altLang="ja-JP" sz="24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・車椅子で利用可能なスロープ１箇所あり（増設を検討中）</a:t>
            </a:r>
            <a:endParaRPr kumimoji="1" lang="en-US" altLang="ja-JP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・庁舎内多目的トイレ：１～３各階 １箇所に設置</a:t>
            </a:r>
            <a:endParaRPr kumimoji="1" lang="en-US" altLang="ja-JP" sz="24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・食堂及び</a:t>
            </a:r>
            <a:r>
              <a:rPr kumimoji="1"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売店あり</a:t>
            </a:r>
            <a:endParaRPr kumimoji="1" lang="en-US" altLang="ja-JP" sz="2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</a:t>
            </a:r>
            <a:r>
              <a:rPr kumimoji="1"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駐車場あり</a:t>
            </a:r>
            <a:endParaRPr kumimoji="1" lang="en-US" altLang="ja-JP" sz="24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16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※</a:t>
            </a:r>
            <a:r>
              <a:rPr lang="ja-JP" altLang="en-US" sz="2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地方機関</a:t>
            </a:r>
            <a:r>
              <a:rPr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の施設詳細は，ハローワーク等で募集要項をご覧頂くか，</a:t>
            </a:r>
            <a:endParaRPr lang="en-US" altLang="ja-JP" sz="24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宮内庁秘書課あておたずね下さい。</a:t>
            </a:r>
            <a:endParaRPr kumimoji="1" lang="en-US" altLang="ja-JP" sz="2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47938" y="903281"/>
            <a:ext cx="1733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宮内庁</a:t>
            </a:r>
            <a:endParaRPr kumimoji="1" lang="ja-JP" altLang="en-US" sz="4000" b="1" dirty="0">
              <a:solidFill>
                <a:schemeClr val="bg1">
                  <a:lumMod val="75000"/>
                  <a:lumOff val="25000"/>
                </a:schemeClr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31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縞模様">
  <a:themeElements>
    <a:clrScheme name="縞模様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縞模様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縞模様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TM03090430[[fn=縞模様]]</Template>
  <TotalTime>1871</TotalTime>
  <Words>131</Words>
  <Application>Microsoft Office PowerPoint</Application>
  <PresentationFormat>ワイド画面</PresentationFormat>
  <Paragraphs>75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HGP創英ﾌﾟﾚｾﾞﾝｽEB</vt:lpstr>
      <vt:lpstr>HGS教科書体</vt:lpstr>
      <vt:lpstr>HG正楷書体-PRO</vt:lpstr>
      <vt:lpstr>ＭＳ ゴシック</vt:lpstr>
      <vt:lpstr>Corbel</vt:lpstr>
      <vt:lpstr>Wingdings</vt:lpstr>
      <vt:lpstr>縞模様</vt:lpstr>
      <vt:lpstr>PowerPoint プレゼンテーション</vt:lpstr>
      <vt:lpstr>１・宮内庁とは</vt:lpstr>
      <vt:lpstr>２・採用計画の概要</vt:lpstr>
      <vt:lpstr>３・ 採用後の職務，職場環境及びサポート体制 </vt:lpstr>
      <vt:lpstr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4・勤務地(東京都)：皇居内　宮内庁庁舎他</vt:lpstr>
      <vt:lpstr>５・施設の整備状況など</vt:lpstr>
    </vt:vector>
  </TitlesOfParts>
  <Company>宮内庁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宮内庁　業務説明</dc:title>
  <dc:creator>井上　寛子</dc:creator>
  <cp:lastModifiedBy>井上　寛子</cp:lastModifiedBy>
  <cp:revision>82</cp:revision>
  <cp:lastPrinted>2018-11-20T02:42:24Z</cp:lastPrinted>
  <dcterms:created xsi:type="dcterms:W3CDTF">2018-11-12T02:26:31Z</dcterms:created>
  <dcterms:modified xsi:type="dcterms:W3CDTF">2018-11-20T09:43:36Z</dcterms:modified>
</cp:coreProperties>
</file>